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265" r:id="rId2"/>
    <p:sldId id="261"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48"/>
    <a:srgbClr val="002147"/>
    <a:srgbClr val="FB8113"/>
    <a:srgbClr val="C7C2BC"/>
    <a:srgbClr val="1826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E3183C-DC2E-4861-A808-8CBEA8D014DE}" v="2" dt="2023-10-04T14:03:25.2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20"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iel Patrick" userId="56a6d51b-641b-4185-bc91-2bc976e45eea" providerId="ADAL" clId="{CEE3183C-DC2E-4861-A808-8CBEA8D014DE}"/>
    <pc:docChg chg="modSld">
      <pc:chgData name="Meriel Patrick" userId="56a6d51b-641b-4185-bc91-2bc976e45eea" providerId="ADAL" clId="{CEE3183C-DC2E-4861-A808-8CBEA8D014DE}" dt="2023-10-04T14:03:32.413" v="3" actId="14429"/>
      <pc:docMkLst>
        <pc:docMk/>
      </pc:docMkLst>
      <pc:sldChg chg="modSp mod modNotesTx">
        <pc:chgData name="Meriel Patrick" userId="56a6d51b-641b-4185-bc91-2bc976e45eea" providerId="ADAL" clId="{CEE3183C-DC2E-4861-A808-8CBEA8D014DE}" dt="2023-10-04T14:03:32.413" v="3" actId="14429"/>
        <pc:sldMkLst>
          <pc:docMk/>
          <pc:sldMk cId="3485203178" sldId="261"/>
        </pc:sldMkLst>
        <pc:spChg chg="mod">
          <ac:chgData name="Meriel Patrick" userId="56a6d51b-641b-4185-bc91-2bc976e45eea" providerId="ADAL" clId="{CEE3183C-DC2E-4861-A808-8CBEA8D014DE}" dt="2023-10-04T14:03:13.496" v="2" actId="20577"/>
          <ac:spMkLst>
            <pc:docMk/>
            <pc:sldMk cId="3485203178" sldId="261"/>
            <ac:spMk id="12" creationId="{00000000-0000-0000-0000-000000000000}"/>
          </ac:spMkLst>
        </pc:spChg>
        <pc:picChg chg="mod modVis">
          <ac:chgData name="Meriel Patrick" userId="56a6d51b-641b-4185-bc91-2bc976e45eea" providerId="ADAL" clId="{CEE3183C-DC2E-4861-A808-8CBEA8D014DE}" dt="2023-10-04T14:03:32.413" v="3" actId="14429"/>
          <ac:picMkLst>
            <pc:docMk/>
            <pc:sldMk cId="3485203178" sldId="261"/>
            <ac:picMk id="4" creationId="{00000000-0000-0000-0000-000000000000}"/>
          </ac:picMkLst>
        </pc:picChg>
      </pc:sldChg>
    </pc:docChg>
  </pc:docChgLst>
  <pc:docChgLst>
    <pc:chgData name="Meriel Patrick" userId="56a6d51b-641b-4185-bc91-2bc976e45eea" providerId="ADAL" clId="{C1FBE472-C7C2-40C8-AB80-C3722681B81E}"/>
    <pc:docChg chg="undo custSel addSld delSld modSld">
      <pc:chgData name="Meriel Patrick" userId="56a6d51b-641b-4185-bc91-2bc976e45eea" providerId="ADAL" clId="{C1FBE472-C7C2-40C8-AB80-C3722681B81E}" dt="2023-09-06T17:29:00.629" v="252" actId="20577"/>
      <pc:docMkLst>
        <pc:docMk/>
      </pc:docMkLst>
      <pc:sldChg chg="addSp delSp modSp">
        <pc:chgData name="Meriel Patrick" userId="56a6d51b-641b-4185-bc91-2bc976e45eea" providerId="ADAL" clId="{C1FBE472-C7C2-40C8-AB80-C3722681B81E}" dt="2023-09-06T17:18:33.465" v="251"/>
        <pc:sldMkLst>
          <pc:docMk/>
          <pc:sldMk cId="3485203178" sldId="261"/>
        </pc:sldMkLst>
        <pc:spChg chg="mod">
          <ac:chgData name="Meriel Patrick" userId="56a6d51b-641b-4185-bc91-2bc976e45eea" providerId="ADAL" clId="{C1FBE472-C7C2-40C8-AB80-C3722681B81E}" dt="2023-09-06T16:51:55.787" v="174" actId="12788"/>
          <ac:spMkLst>
            <pc:docMk/>
            <pc:sldMk cId="3485203178" sldId="261"/>
            <ac:spMk id="5" creationId="{00000000-0000-0000-0000-000000000000}"/>
          </ac:spMkLst>
        </pc:spChg>
        <pc:spChg chg="mod">
          <ac:chgData name="Meriel Patrick" userId="56a6d51b-641b-4185-bc91-2bc976e45eea" providerId="ADAL" clId="{C1FBE472-C7C2-40C8-AB80-C3722681B81E}" dt="2023-09-06T17:18:19.713" v="250" actId="207"/>
          <ac:spMkLst>
            <pc:docMk/>
            <pc:sldMk cId="3485203178" sldId="261"/>
            <ac:spMk id="7" creationId="{00000000-0000-0000-0000-000000000000}"/>
          </ac:spMkLst>
        </pc:spChg>
        <pc:spChg chg="mod">
          <ac:chgData name="Meriel Patrick" userId="56a6d51b-641b-4185-bc91-2bc976e45eea" providerId="ADAL" clId="{C1FBE472-C7C2-40C8-AB80-C3722681B81E}" dt="2023-09-06T17:18:08.602" v="249" actId="207"/>
          <ac:spMkLst>
            <pc:docMk/>
            <pc:sldMk cId="3485203178" sldId="261"/>
            <ac:spMk id="12" creationId="{00000000-0000-0000-0000-000000000000}"/>
          </ac:spMkLst>
        </pc:spChg>
        <pc:grpChg chg="mod">
          <ac:chgData name="Meriel Patrick" userId="56a6d51b-641b-4185-bc91-2bc976e45eea" providerId="ADAL" clId="{C1FBE472-C7C2-40C8-AB80-C3722681B81E}" dt="2023-09-06T17:08:52.489" v="243" actId="14826"/>
          <ac:grpSpMkLst>
            <pc:docMk/>
            <pc:sldMk cId="3485203178" sldId="261"/>
            <ac:grpSpMk id="14" creationId="{00000000-0000-0000-0000-000000000000}"/>
          </ac:grpSpMkLst>
        </pc:grpChg>
        <pc:grpChg chg="mod">
          <ac:chgData name="Meriel Patrick" userId="56a6d51b-641b-4185-bc91-2bc976e45eea" providerId="ADAL" clId="{C1FBE472-C7C2-40C8-AB80-C3722681B81E}" dt="2023-09-06T17:08:21.011" v="242" actId="14826"/>
          <ac:grpSpMkLst>
            <pc:docMk/>
            <pc:sldMk cId="3485203178" sldId="261"/>
            <ac:grpSpMk id="16" creationId="{00000000-0000-0000-0000-000000000000}"/>
          </ac:grpSpMkLst>
        </pc:grpChg>
        <pc:grpChg chg="mod">
          <ac:chgData name="Meriel Patrick" userId="56a6d51b-641b-4185-bc91-2bc976e45eea" providerId="ADAL" clId="{C1FBE472-C7C2-40C8-AB80-C3722681B81E}" dt="2023-09-06T17:08:52.489" v="243" actId="14826"/>
          <ac:grpSpMkLst>
            <pc:docMk/>
            <pc:sldMk cId="3485203178" sldId="261"/>
            <ac:grpSpMk id="20" creationId="{00000000-0000-0000-0000-000000000000}"/>
          </ac:grpSpMkLst>
        </pc:grpChg>
        <pc:picChg chg="mod">
          <ac:chgData name="Meriel Patrick" userId="56a6d51b-641b-4185-bc91-2bc976e45eea" providerId="ADAL" clId="{C1FBE472-C7C2-40C8-AB80-C3722681B81E}" dt="2023-09-06T17:18:33.465" v="251"/>
          <ac:picMkLst>
            <pc:docMk/>
            <pc:sldMk cId="3485203178" sldId="261"/>
            <ac:picMk id="4" creationId="{00000000-0000-0000-0000-000000000000}"/>
          </ac:picMkLst>
        </pc:picChg>
        <pc:picChg chg="mod">
          <ac:chgData name="Meriel Patrick" userId="56a6d51b-641b-4185-bc91-2bc976e45eea" providerId="ADAL" clId="{C1FBE472-C7C2-40C8-AB80-C3722681B81E}" dt="2023-09-06T17:08:21.011" v="242" actId="14826"/>
          <ac:picMkLst>
            <pc:docMk/>
            <pc:sldMk cId="3485203178" sldId="261"/>
            <ac:picMk id="9" creationId="{00000000-0000-0000-0000-000000000000}"/>
          </ac:picMkLst>
        </pc:picChg>
        <pc:picChg chg="mod">
          <ac:chgData name="Meriel Patrick" userId="56a6d51b-641b-4185-bc91-2bc976e45eea" providerId="ADAL" clId="{C1FBE472-C7C2-40C8-AB80-C3722681B81E}" dt="2023-09-06T17:08:52.489" v="243" actId="14826"/>
          <ac:picMkLst>
            <pc:docMk/>
            <pc:sldMk cId="3485203178" sldId="261"/>
            <ac:picMk id="13" creationId="{00000000-0000-0000-0000-000000000000}"/>
          </ac:picMkLst>
        </pc:picChg>
        <pc:picChg chg="add del mod modCrop">
          <ac:chgData name="Meriel Patrick" userId="56a6d51b-641b-4185-bc91-2bc976e45eea" providerId="ADAL" clId="{C1FBE472-C7C2-40C8-AB80-C3722681B81E}" dt="2023-09-06T17:08:58.936" v="244" actId="478"/>
          <ac:picMkLst>
            <pc:docMk/>
            <pc:sldMk cId="3485203178" sldId="261"/>
            <ac:picMk id="15" creationId="{BEB4C6F8-FC1A-4867-BFA3-E9018ADE810F}"/>
          </ac:picMkLst>
        </pc:picChg>
      </pc:sldChg>
      <pc:sldChg chg="modNotesTx">
        <pc:chgData name="Meriel Patrick" userId="56a6d51b-641b-4185-bc91-2bc976e45eea" providerId="ADAL" clId="{C1FBE472-C7C2-40C8-AB80-C3722681B81E}" dt="2023-09-06T17:29:00.629" v="252" actId="20577"/>
        <pc:sldMkLst>
          <pc:docMk/>
          <pc:sldMk cId="1223008976" sldId="265"/>
        </pc:sldMkLst>
      </pc:sldChg>
      <pc:sldChg chg="addSp modSp add del">
        <pc:chgData name="Meriel Patrick" userId="56a6d51b-641b-4185-bc91-2bc976e45eea" providerId="ADAL" clId="{C1FBE472-C7C2-40C8-AB80-C3722681B81E}" dt="2023-09-06T17:09:03.672" v="245" actId="2696"/>
        <pc:sldMkLst>
          <pc:docMk/>
          <pc:sldMk cId="30354233" sldId="266"/>
        </pc:sldMkLst>
        <pc:picChg chg="add mod modCrop">
          <ac:chgData name="Meriel Patrick" userId="56a6d51b-641b-4185-bc91-2bc976e45eea" providerId="ADAL" clId="{C1FBE472-C7C2-40C8-AB80-C3722681B81E}" dt="2023-09-06T17:00:44.556" v="203" actId="732"/>
          <ac:picMkLst>
            <pc:docMk/>
            <pc:sldMk cId="30354233" sldId="266"/>
            <ac:picMk id="1026" creationId="{6EF36B95-24F9-495B-961B-747BF49363A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A3C830-44E2-437C-90EB-F728F0B0CC9E}" type="datetimeFigureOut">
              <a:rPr lang="en-GB" smtClean="0"/>
              <a:t>04/10/2023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3BC46E-8A7E-4451-96B6-6B4DEBC49A77}" type="slidenum">
              <a:rPr lang="en-GB" smtClean="0"/>
              <a:t>‹#›</a:t>
            </a:fld>
            <a:endParaRPr lang="en-GB"/>
          </a:p>
        </p:txBody>
      </p:sp>
    </p:spTree>
    <p:extLst>
      <p:ext uri="{BB962C8B-B14F-4D97-AF65-F5344CB8AC3E}">
        <p14:creationId xmlns:p14="http://schemas.microsoft.com/office/powerpoint/2010/main" val="3874302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dirty="0">
                <a:latin typeface="Arial" panose="020B0604020202020204" pitchFamily="34" charset="0"/>
                <a:ea typeface="ＭＳ Ｐゴシック" panose="020B0600070205080204" pitchFamily="34" charset="-128"/>
              </a:rPr>
              <a:t>This presentation is designed for use in induction sessions, or anywhere where a brief introduction</a:t>
            </a:r>
            <a:r>
              <a:rPr lang="en-GB" altLang="en-US" sz="1400" baseline="0" dirty="0">
                <a:latin typeface="Arial" panose="020B0604020202020204" pitchFamily="34" charset="0"/>
                <a:ea typeface="ＭＳ Ｐゴシック" panose="020B0600070205080204" pitchFamily="34" charset="-128"/>
              </a:rPr>
              <a:t> to research data management is needed. It </a:t>
            </a:r>
            <a:r>
              <a:rPr lang="en-GB" altLang="en-US" sz="1400" dirty="0">
                <a:latin typeface="Arial" panose="020B0604020202020204" pitchFamily="34" charset="0"/>
                <a:ea typeface="ＭＳ Ｐゴシック" panose="020B0600070205080204" pitchFamily="34" charset="-128"/>
              </a:rPr>
              <a:t>uses animations to reveal information gradually:</a:t>
            </a:r>
            <a:r>
              <a:rPr lang="en-GB" altLang="en-US" sz="1400" baseline="0" dirty="0">
                <a:latin typeface="Arial" panose="020B0604020202020204" pitchFamily="34" charset="0"/>
                <a:ea typeface="ＭＳ Ｐゴシック" panose="020B0600070205080204" pitchFamily="34" charset="-128"/>
              </a:rPr>
              <a:t> v</a:t>
            </a:r>
            <a:r>
              <a:rPr lang="en-GB" altLang="en-US" sz="1400" dirty="0">
                <a:latin typeface="Arial" panose="020B0604020202020204" pitchFamily="34" charset="0"/>
                <a:ea typeface="ＭＳ Ｐゴシック" panose="020B0600070205080204" pitchFamily="34" charset="-128"/>
              </a:rPr>
              <a:t>iew in slideshow mode to see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400" dirty="0">
              <a:latin typeface="Arial" panose="020B0604020202020204" pitchFamily="34" charset="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0" dirty="0">
                <a:latin typeface="Arial" panose="020B0604020202020204" pitchFamily="34" charset="0"/>
                <a:ea typeface="ＭＳ Ｐゴシック" panose="020B0600070205080204" pitchFamily="34" charset="-128"/>
              </a:rPr>
              <a:t>Taking good</a:t>
            </a:r>
            <a:r>
              <a:rPr lang="en-GB" altLang="en-US" sz="1400" b="0" baseline="0" dirty="0">
                <a:latin typeface="Arial" panose="020B0604020202020204" pitchFamily="34" charset="0"/>
                <a:ea typeface="ＭＳ Ｐゴシック" panose="020B0600070205080204" pitchFamily="34" charset="-128"/>
              </a:rPr>
              <a:t> care of your research data is an integral part of doing good research. This slide lists a few key areas to think about.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400" b="0" baseline="0" dirty="0">
              <a:latin typeface="Arial" panose="020B0604020202020204" pitchFamily="34" charset="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1" baseline="0" dirty="0">
                <a:latin typeface="Arial" panose="020B0604020202020204" pitchFamily="34" charset="0"/>
                <a:ea typeface="ＭＳ Ｐゴシック" panose="020B0600070205080204" pitchFamily="34" charset="-128"/>
              </a:rPr>
              <a:t>Learn what’s required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0" baseline="0" dirty="0">
                <a:latin typeface="Arial" panose="020B0604020202020204" pitchFamily="34" charset="0"/>
                <a:ea typeface="ＭＳ Ｐゴシック" panose="020B0600070205080204" pitchFamily="34" charset="-128"/>
              </a:rPr>
              <a:t>Your funding body and the University may ask you to meet certain requirements regarding research data. There are also legal and ethical requirements around the handling of data about identifiable individuals, or data which is sensitive for other reasons.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400" b="0" baseline="0" dirty="0">
              <a:latin typeface="Arial" panose="020B0604020202020204" pitchFamily="34" charset="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1" baseline="0" dirty="0">
                <a:latin typeface="Arial" panose="020B0604020202020204" pitchFamily="34" charset="0"/>
                <a:ea typeface="ＭＳ Ｐゴシック" panose="020B0600070205080204" pitchFamily="34" charset="-128"/>
              </a:rPr>
              <a:t>Find out what’s available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0" baseline="0" dirty="0">
                <a:latin typeface="Arial" panose="020B0604020202020204" pitchFamily="34" charset="0"/>
                <a:ea typeface="ＭＳ Ｐゴシック" panose="020B0600070205080204" pitchFamily="34" charset="-128"/>
              </a:rPr>
              <a:t>There are plenty of resources available to help you take care of your data, including University services for storing and managing it, and software tools and technologies for structuring and analysing it. You can also access personalised support and guidance, along with training.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400" b="0" baseline="0" dirty="0">
              <a:latin typeface="Arial" panose="020B0604020202020204" pitchFamily="34" charset="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1" baseline="0" dirty="0">
                <a:latin typeface="Arial" panose="020B0604020202020204" pitchFamily="34" charset="0"/>
                <a:ea typeface="ＭＳ Ｐゴシック" panose="020B0600070205080204" pitchFamily="34" charset="-128"/>
              </a:rPr>
              <a:t>Plan for your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0" baseline="0" dirty="0">
                <a:latin typeface="Arial" panose="020B0604020202020204" pitchFamily="34" charset="0"/>
                <a:ea typeface="ＭＳ Ｐゴシック" panose="020B0600070205080204" pitchFamily="34" charset="-128"/>
              </a:rPr>
              <a:t>A good data management plan helps a project run smoothly. Putting solid processes in place early on in the research process will help make life easier, saving time and avoiding potential problems later.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400" b="0" baseline="0" dirty="0">
              <a:latin typeface="Arial" panose="020B0604020202020204" pitchFamily="34" charset="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b="1" baseline="0" dirty="0">
                <a:latin typeface="Arial" panose="020B0604020202020204" pitchFamily="34" charset="0"/>
                <a:ea typeface="ＭＳ Ｐゴシック" panose="020B0600070205080204" pitchFamily="34" charset="-128"/>
              </a:rPr>
              <a:t>… and for the future</a:t>
            </a:r>
            <a:endParaRPr lang="en-GB" altLang="en-US" sz="1400" b="1" dirty="0">
              <a:latin typeface="Arial" panose="020B0604020202020204" pitchFamily="34" charset="0"/>
              <a:ea typeface="ＭＳ Ｐゴシック" panose="020B0600070205080204" pitchFamily="34" charset="-128"/>
            </a:endParaRPr>
          </a:p>
          <a:p>
            <a:r>
              <a:rPr lang="en-GB" sz="1400" dirty="0"/>
              <a:t>You should also think about what will happen to your data beyond the end of your project. Data is a valuable resource, so it’s worth looking at options for long-term preservation, and considering whether all or part of it can be shared or made available for reuse by other researchers.</a:t>
            </a:r>
          </a:p>
          <a:p>
            <a:endParaRPr lang="en-GB"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[Images on this slide created by the Research Data Oxford team, using Microsoft’s icons: used with permission from Microsoft.]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400" dirty="0">
                <a:latin typeface="Arial" panose="020B0604020202020204" pitchFamily="34" charset="0"/>
                <a:ea typeface="ＭＳ Ｐゴシック" panose="020B0600070205080204" pitchFamily="34" charset="-128"/>
              </a:rPr>
              <a:t>This slideshow was prepared by the Research Data Oxford team, and is made available under the Creative Commons Attribution Non-Commercial License: </a:t>
            </a:r>
            <a:r>
              <a:rPr lang="en-GB" altLang="en-US" sz="1400" u="sng" dirty="0">
                <a:latin typeface="Arial" panose="020B0604020202020204" pitchFamily="34" charset="0"/>
                <a:ea typeface="ＭＳ Ｐゴシック" panose="020B0600070205080204" pitchFamily="34" charset="-128"/>
                <a:hlinkClick r:id="rId3"/>
              </a:rPr>
              <a:t>https://creativecommons.org/licenses/by-nc/4.0/</a:t>
            </a:r>
            <a:r>
              <a:rPr lang="en-GB" altLang="en-US" sz="1400" dirty="0">
                <a:latin typeface="Arial" panose="020B0604020202020204" pitchFamily="34" charset="0"/>
                <a:ea typeface="ＭＳ Ｐゴシック" panose="020B0600070205080204" pitchFamily="34" charset="-128"/>
              </a:rPr>
              <a:t>. Subject to the terms of the license, you are welcome to reuse or adapt this material for your own purposes. Last updated in </a:t>
            </a:r>
            <a:r>
              <a:rPr lang="en-GB" altLang="en-US" sz="1400">
                <a:latin typeface="Arial" panose="020B0604020202020204" pitchFamily="34" charset="0"/>
                <a:ea typeface="ＭＳ Ｐゴシック" panose="020B0600070205080204" pitchFamily="34" charset="-128"/>
              </a:rPr>
              <a:t>September</a:t>
            </a:r>
            <a:r>
              <a:rPr lang="en-GB" altLang="en-US" sz="1400" baseline="0">
                <a:latin typeface="Arial" panose="020B0604020202020204" pitchFamily="34" charset="0"/>
                <a:ea typeface="ＭＳ Ｐゴシック" panose="020B0600070205080204" pitchFamily="34" charset="-128"/>
              </a:rPr>
              <a:t> 2023</a:t>
            </a:r>
            <a:r>
              <a:rPr lang="en-GB" altLang="en-US" sz="1400">
                <a:latin typeface="Arial" panose="020B0604020202020204" pitchFamily="34" charset="0"/>
                <a:ea typeface="ＭＳ Ｐゴシック" panose="020B0600070205080204" pitchFamily="34" charset="-128"/>
              </a:rPr>
              <a:t>.</a:t>
            </a:r>
            <a:r>
              <a:rPr lang="en-GB" sz="1400"/>
              <a:t>]</a:t>
            </a:r>
            <a:endParaRPr lang="en-GB" sz="1400" dirty="0"/>
          </a:p>
        </p:txBody>
      </p:sp>
      <p:sp>
        <p:nvSpPr>
          <p:cNvPr id="4" name="Slide Number Placeholder 3"/>
          <p:cNvSpPr>
            <a:spLocks noGrp="1"/>
          </p:cNvSpPr>
          <p:nvPr>
            <p:ph type="sldNum" sz="quarter" idx="10"/>
          </p:nvPr>
        </p:nvSpPr>
        <p:spPr/>
        <p:txBody>
          <a:bodyPr/>
          <a:lstStyle/>
          <a:p>
            <a:fld id="{EA3BC46E-8A7E-4451-96B6-6B4DEBC49A77}" type="slidenum">
              <a:rPr lang="en-GB" smtClean="0"/>
              <a:t>1</a:t>
            </a:fld>
            <a:endParaRPr lang="en-GB"/>
          </a:p>
        </p:txBody>
      </p:sp>
    </p:spTree>
    <p:extLst>
      <p:ext uri="{BB962C8B-B14F-4D97-AF65-F5344CB8AC3E}">
        <p14:creationId xmlns:p14="http://schemas.microsoft.com/office/powerpoint/2010/main" val="1366103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Help with all the areas listed on the previous slide (and more) is available from</a:t>
            </a:r>
            <a:r>
              <a:rPr lang="en-GB" baseline="0" dirty="0"/>
              <a:t> Research Data Oxford. Visit the website (https://researchdata.ox.ac.uk/) for guidance and information about helpful resources. You can also contact the Research Data Oxford team for personalised advice and support – email researchdata@ox.ac.uk.</a:t>
            </a:r>
            <a:endParaRPr lang="en-GB" dirty="0"/>
          </a:p>
        </p:txBody>
      </p:sp>
      <p:sp>
        <p:nvSpPr>
          <p:cNvPr id="4" name="Slide Number Placeholder 3"/>
          <p:cNvSpPr>
            <a:spLocks noGrp="1"/>
          </p:cNvSpPr>
          <p:nvPr>
            <p:ph type="sldNum" sz="quarter" idx="10"/>
          </p:nvPr>
        </p:nvSpPr>
        <p:spPr/>
        <p:txBody>
          <a:bodyPr/>
          <a:lstStyle/>
          <a:p>
            <a:fld id="{EA3BC46E-8A7E-4451-96B6-6B4DEBC49A77}" type="slidenum">
              <a:rPr lang="en-GB" smtClean="0"/>
              <a:t>2</a:t>
            </a:fld>
            <a:endParaRPr lang="en-GB"/>
          </a:p>
        </p:txBody>
      </p:sp>
    </p:spTree>
    <p:extLst>
      <p:ext uri="{BB962C8B-B14F-4D97-AF65-F5344CB8AC3E}">
        <p14:creationId xmlns:p14="http://schemas.microsoft.com/office/powerpoint/2010/main" val="2608327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CF46E2-0282-46DE-9DD3-95C5837E8CE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48872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CF46E2-0282-46DE-9DD3-95C5837E8CE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136332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CF46E2-0282-46DE-9DD3-95C5837E8CE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248858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CF46E2-0282-46DE-9DD3-95C5837E8CE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399423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CF46E2-0282-46DE-9DD3-95C5837E8CE2}" type="datetimeFigureOut">
              <a:rPr lang="en-GB" smtClean="0"/>
              <a:t>04/10/2023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594523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CF46E2-0282-46DE-9DD3-95C5837E8CE2}" type="datetimeFigureOut">
              <a:rPr lang="en-GB" smtClean="0"/>
              <a:t>04/10/2023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3598812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CF46E2-0282-46DE-9DD3-95C5837E8CE2}" type="datetimeFigureOut">
              <a:rPr lang="en-GB" smtClean="0"/>
              <a:t>04/10/2023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328084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CF46E2-0282-46DE-9DD3-95C5837E8CE2}" type="datetimeFigureOut">
              <a:rPr lang="en-GB" smtClean="0"/>
              <a:t>04/10/2023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47469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F46E2-0282-46DE-9DD3-95C5837E8CE2}" type="datetimeFigureOut">
              <a:rPr lang="en-GB" smtClean="0"/>
              <a:t>04/10/2023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365118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CF46E2-0282-46DE-9DD3-95C5837E8CE2}" type="datetimeFigureOut">
              <a:rPr lang="en-GB" smtClean="0"/>
              <a:t>04/10/2023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64293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CF46E2-0282-46DE-9DD3-95C5837E8CE2}" type="datetimeFigureOut">
              <a:rPr lang="en-GB" smtClean="0"/>
              <a:t>04/10/2023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53C456-C693-433B-BCE9-1EC2522D6DC1}" type="slidenum">
              <a:rPr lang="en-GB" smtClean="0"/>
              <a:t>‹#›</a:t>
            </a:fld>
            <a:endParaRPr lang="en-GB"/>
          </a:p>
        </p:txBody>
      </p:sp>
    </p:spTree>
    <p:extLst>
      <p:ext uri="{BB962C8B-B14F-4D97-AF65-F5344CB8AC3E}">
        <p14:creationId xmlns:p14="http://schemas.microsoft.com/office/powerpoint/2010/main" val="260874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F46E2-0282-46DE-9DD3-95C5837E8CE2}" type="datetimeFigureOut">
              <a:rPr lang="en-GB" smtClean="0"/>
              <a:t>04/10/2023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3C456-C693-433B-BCE9-1EC2522D6DC1}" type="slidenum">
              <a:rPr lang="en-GB" smtClean="0"/>
              <a:t>‹#›</a:t>
            </a:fld>
            <a:endParaRPr lang="en-GB"/>
          </a:p>
        </p:txBody>
      </p:sp>
    </p:spTree>
    <p:extLst>
      <p:ext uri="{BB962C8B-B14F-4D97-AF65-F5344CB8AC3E}">
        <p14:creationId xmlns:p14="http://schemas.microsoft.com/office/powerpoint/2010/main" val="371156720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hyperlink" Target="mailto:researchdata@ox.ac.uk" TargetMode="External"/><Relationship Id="rId4" Type="http://schemas.openxmlformats.org/officeDocument/2006/relationships/hyperlink" Target="https://researchdata.ox.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7C2BC"/>
        </a:solidFill>
        <a:effectLst/>
      </p:bgPr>
    </p:bg>
    <p:spTree>
      <p:nvGrpSpPr>
        <p:cNvPr id="1" name=""/>
        <p:cNvGrpSpPr/>
        <p:nvPr/>
      </p:nvGrpSpPr>
      <p:grpSpPr>
        <a:xfrm>
          <a:off x="0" y="0"/>
          <a:ext cx="0" cy="0"/>
          <a:chOff x="0" y="0"/>
          <a:chExt cx="0" cy="0"/>
        </a:xfrm>
      </p:grpSpPr>
      <p:grpSp>
        <p:nvGrpSpPr>
          <p:cNvPr id="40" name="And for the future"/>
          <p:cNvGrpSpPr/>
          <p:nvPr/>
        </p:nvGrpSpPr>
        <p:grpSpPr>
          <a:xfrm>
            <a:off x="6244752" y="4030672"/>
            <a:ext cx="5220000" cy="2520000"/>
            <a:chOff x="486031" y="3888084"/>
            <a:chExt cx="3881438" cy="2340000"/>
          </a:xfrm>
        </p:grpSpPr>
        <p:sp>
          <p:nvSpPr>
            <p:cNvPr id="32" name="Rectangle 14"/>
            <p:cNvSpPr>
              <a:spLocks noChangeArrowheads="1"/>
            </p:cNvSpPr>
            <p:nvPr/>
          </p:nvSpPr>
          <p:spPr bwMode="auto">
            <a:xfrm>
              <a:off x="486031" y="3888084"/>
              <a:ext cx="3881438" cy="2340000"/>
            </a:xfrm>
            <a:prstGeom prst="rect">
              <a:avLst/>
            </a:prstGeom>
            <a:solidFill>
              <a:schemeClr val="bg1"/>
            </a:solidFill>
            <a:ln w="28575" algn="ctr">
              <a:solidFill>
                <a:srgbClr val="FB8113"/>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33" name="TextBox 32"/>
            <p:cNvSpPr txBox="1"/>
            <p:nvPr/>
          </p:nvSpPr>
          <p:spPr>
            <a:xfrm>
              <a:off x="486031" y="3934228"/>
              <a:ext cx="3881438" cy="2169323"/>
            </a:xfrm>
            <a:prstGeom prst="rect">
              <a:avLst/>
            </a:prstGeom>
            <a:noFill/>
          </p:spPr>
          <p:txBody>
            <a:bodyPr wrap="square" lIns="360000" tIns="180000" rIns="360000" rtlCol="0">
              <a:spAutoFit/>
            </a:bodyPr>
            <a:lstStyle/>
            <a:p>
              <a:pPr algn="ctr">
                <a:spcAft>
                  <a:spcPts val="600"/>
                </a:spcAft>
              </a:pPr>
              <a:r>
                <a:rPr lang="en-GB" sz="2800" b="1">
                  <a:solidFill>
                    <a:srgbClr val="FB8113"/>
                  </a:solidFill>
                  <a:latin typeface="Trebuchet MS" panose="020B0603020202020204" pitchFamily="34" charset="0"/>
                </a:rPr>
                <a:t>… and for the future</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Discover options for long-term data preservation</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Facilitate data sharing and reuse</a:t>
              </a:r>
            </a:p>
          </p:txBody>
        </p:sp>
      </p:grpSp>
      <p:grpSp>
        <p:nvGrpSpPr>
          <p:cNvPr id="15" name="Future image">
            <a:extLst>
              <a:ext uri="{FF2B5EF4-FFF2-40B4-BE49-F238E27FC236}">
                <a16:creationId xmlns:a16="http://schemas.microsoft.com/office/drawing/2014/main" id="{F88CE93D-DFC7-4549-8045-B4738DA50B6B}"/>
              </a:ext>
            </a:extLst>
          </p:cNvPr>
          <p:cNvGrpSpPr/>
          <p:nvPr/>
        </p:nvGrpSpPr>
        <p:grpSpPr>
          <a:xfrm>
            <a:off x="6245150" y="4030671"/>
            <a:ext cx="5218450" cy="2520000"/>
            <a:chOff x="6245150" y="4030671"/>
            <a:chExt cx="5218450" cy="2520000"/>
          </a:xfrm>
        </p:grpSpPr>
        <p:sp>
          <p:nvSpPr>
            <p:cNvPr id="22" name="Rectangle 15"/>
            <p:cNvSpPr>
              <a:spLocks noChangeArrowheads="1"/>
            </p:cNvSpPr>
            <p:nvPr/>
          </p:nvSpPr>
          <p:spPr bwMode="auto">
            <a:xfrm>
              <a:off x="6245150" y="4030671"/>
              <a:ext cx="5218450" cy="2520000"/>
            </a:xfrm>
            <a:prstGeom prst="rect">
              <a:avLst/>
            </a:prstGeom>
            <a:solidFill>
              <a:srgbClr val="002147"/>
            </a:solidFill>
            <a:ln w="28575" algn="ctr">
              <a:solidFill>
                <a:srgbClr val="FB8113"/>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53" name="TextBox 52">
              <a:extLst>
                <a:ext uri="{FF2B5EF4-FFF2-40B4-BE49-F238E27FC236}">
                  <a16:creationId xmlns:a16="http://schemas.microsoft.com/office/drawing/2014/main" id="{1366E2B6-19F4-4D44-8127-C9A07431B786}"/>
                </a:ext>
              </a:extLst>
            </p:cNvPr>
            <p:cNvSpPr txBox="1"/>
            <p:nvPr/>
          </p:nvSpPr>
          <p:spPr>
            <a:xfrm>
              <a:off x="6285892" y="4078800"/>
              <a:ext cx="5136966" cy="658811"/>
            </a:xfrm>
            <a:prstGeom prst="rect">
              <a:avLst/>
            </a:prstGeom>
            <a:solidFill>
              <a:srgbClr val="002147"/>
            </a:solidFill>
          </p:spPr>
          <p:txBody>
            <a:bodyPr wrap="square" lIns="144000" tIns="180000" rIns="144000" rtlCol="0">
              <a:spAutoFit/>
            </a:bodyPr>
            <a:lstStyle/>
            <a:p>
              <a:pPr algn="ctr">
                <a:spcBef>
                  <a:spcPts val="600"/>
                </a:spcBef>
                <a:spcAft>
                  <a:spcPts val="600"/>
                </a:spcAft>
              </a:pPr>
              <a:r>
                <a:rPr lang="en-GB" sz="2800" b="1">
                  <a:solidFill>
                    <a:schemeClr val="bg1"/>
                  </a:solidFill>
                  <a:latin typeface="Trebuchet MS" panose="020B0603020202020204" pitchFamily="34" charset="0"/>
                </a:rPr>
                <a:t>… and for the future</a:t>
              </a:r>
            </a:p>
          </p:txBody>
        </p:sp>
        <p:grpSp>
          <p:nvGrpSpPr>
            <p:cNvPr id="69" name="Group 68">
              <a:extLst>
                <a:ext uri="{FF2B5EF4-FFF2-40B4-BE49-F238E27FC236}">
                  <a16:creationId xmlns:a16="http://schemas.microsoft.com/office/drawing/2014/main" id="{5BD0C55D-2E20-4117-AD18-7B091AF0A645}"/>
                </a:ext>
              </a:extLst>
            </p:cNvPr>
            <p:cNvGrpSpPr/>
            <p:nvPr/>
          </p:nvGrpSpPr>
          <p:grpSpPr>
            <a:xfrm>
              <a:off x="6576980" y="4813337"/>
              <a:ext cx="4500000" cy="1620000"/>
              <a:chOff x="4052263" y="2842855"/>
              <a:chExt cx="4500000" cy="1620000"/>
            </a:xfrm>
          </p:grpSpPr>
          <p:grpSp>
            <p:nvGrpSpPr>
              <p:cNvPr id="70" name="Group 69">
                <a:extLst>
                  <a:ext uri="{FF2B5EF4-FFF2-40B4-BE49-F238E27FC236}">
                    <a16:creationId xmlns:a16="http://schemas.microsoft.com/office/drawing/2014/main" id="{806466FA-8026-405A-843E-CD1933E2498F}"/>
                  </a:ext>
                </a:extLst>
              </p:cNvPr>
              <p:cNvGrpSpPr/>
              <p:nvPr/>
            </p:nvGrpSpPr>
            <p:grpSpPr>
              <a:xfrm>
                <a:off x="4052263" y="2842855"/>
                <a:ext cx="4500000" cy="1620000"/>
                <a:chOff x="4052263" y="2842855"/>
                <a:chExt cx="4500000" cy="1620000"/>
              </a:xfrm>
            </p:grpSpPr>
            <p:pic>
              <p:nvPicPr>
                <p:cNvPr id="101" name="Picture 100" descr="Shape, arrow&#10;&#10;Description automatically generated">
                  <a:extLst>
                    <a:ext uri="{FF2B5EF4-FFF2-40B4-BE49-F238E27FC236}">
                      <a16:creationId xmlns:a16="http://schemas.microsoft.com/office/drawing/2014/main" id="{9EED90DB-7EA8-4375-909E-19AC1C86A61D}"/>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4052263" y="2842855"/>
                  <a:ext cx="4500000" cy="1620000"/>
                </a:xfrm>
                <a:prstGeom prst="rect">
                  <a:avLst/>
                </a:prstGeom>
              </p:spPr>
            </p:pic>
            <p:sp>
              <p:nvSpPr>
                <p:cNvPr id="102" name="Freeform: Shape 101">
                  <a:extLst>
                    <a:ext uri="{FF2B5EF4-FFF2-40B4-BE49-F238E27FC236}">
                      <a16:creationId xmlns:a16="http://schemas.microsoft.com/office/drawing/2014/main" id="{4EB7ED17-EB65-4E36-8F0A-8F1080A559DC}"/>
                    </a:ext>
                  </a:extLst>
                </p:cNvPr>
                <p:cNvSpPr/>
                <p:nvPr/>
              </p:nvSpPr>
              <p:spPr>
                <a:xfrm>
                  <a:off x="7921182" y="3167867"/>
                  <a:ext cx="120087" cy="126096"/>
                </a:xfrm>
                <a:custGeom>
                  <a:avLst/>
                  <a:gdLst>
                    <a:gd name="connsiteX0" fmla="*/ 60056 w 120087"/>
                    <a:gd name="connsiteY0" fmla="*/ 0 h 126096"/>
                    <a:gd name="connsiteX1" fmla="*/ 60056 w 120087"/>
                    <a:gd name="connsiteY1" fmla="*/ 0 h 126096"/>
                    <a:gd name="connsiteX2" fmla="*/ 0 w 120087"/>
                    <a:gd name="connsiteY2" fmla="*/ 59305 h 126096"/>
                    <a:gd name="connsiteX3" fmla="*/ 0 w 120087"/>
                    <a:gd name="connsiteY3" fmla="*/ 61558 h 126096"/>
                    <a:gd name="connsiteX4" fmla="*/ 4274 w 120087"/>
                    <a:gd name="connsiteY4" fmla="*/ 82582 h 126096"/>
                    <a:gd name="connsiteX5" fmla="*/ 14423 w 120087"/>
                    <a:gd name="connsiteY5" fmla="*/ 99069 h 126096"/>
                    <a:gd name="connsiteX6" fmla="*/ 31991 w 120087"/>
                    <a:gd name="connsiteY6" fmla="*/ 126096 h 126096"/>
                    <a:gd name="connsiteX7" fmla="*/ 88090 w 120087"/>
                    <a:gd name="connsiteY7" fmla="*/ 126096 h 126096"/>
                    <a:gd name="connsiteX8" fmla="*/ 105658 w 120087"/>
                    <a:gd name="connsiteY8" fmla="*/ 99069 h 126096"/>
                    <a:gd name="connsiteX9" fmla="*/ 115813 w 120087"/>
                    <a:gd name="connsiteY9" fmla="*/ 82582 h 126096"/>
                    <a:gd name="connsiteX10" fmla="*/ 120088 w 120087"/>
                    <a:gd name="connsiteY10" fmla="*/ 61558 h 126096"/>
                    <a:gd name="connsiteX11" fmla="*/ 120088 w 120087"/>
                    <a:gd name="connsiteY11" fmla="*/ 59305 h 126096"/>
                    <a:gd name="connsiteX12" fmla="*/ 60056 w 120087"/>
                    <a:gd name="connsiteY12" fmla="*/ 0 h 126096"/>
                    <a:gd name="connsiteX13" fmla="*/ 62883 w 120087"/>
                    <a:gd name="connsiteY13" fmla="*/ 107515 h 126096"/>
                    <a:gd name="connsiteX14" fmla="*/ 62883 w 120087"/>
                    <a:gd name="connsiteY14" fmla="*/ 71676 h 126096"/>
                    <a:gd name="connsiteX15" fmla="*/ 30581 w 120087"/>
                    <a:gd name="connsiteY15" fmla="*/ 79004 h 126096"/>
                    <a:gd name="connsiteX16" fmla="*/ 62883 w 120087"/>
                    <a:gd name="connsiteY16" fmla="*/ 15950 h 126096"/>
                    <a:gd name="connsiteX17" fmla="*/ 62883 w 120087"/>
                    <a:gd name="connsiteY17" fmla="*/ 52460 h 126096"/>
                    <a:gd name="connsiteX18" fmla="*/ 96432 w 120087"/>
                    <a:gd name="connsiteY18" fmla="*/ 45822 h 12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087" h="126096">
                      <a:moveTo>
                        <a:pt x="60056" y="0"/>
                      </a:moveTo>
                      <a:lnTo>
                        <a:pt x="60056" y="0"/>
                      </a:lnTo>
                      <a:cubicBezTo>
                        <a:pt x="27259" y="190"/>
                        <a:pt x="603" y="26513"/>
                        <a:pt x="0" y="59305"/>
                      </a:cubicBezTo>
                      <a:lnTo>
                        <a:pt x="0" y="61558"/>
                      </a:lnTo>
                      <a:cubicBezTo>
                        <a:pt x="261" y="68753"/>
                        <a:pt x="1706" y="75856"/>
                        <a:pt x="4274" y="82582"/>
                      </a:cubicBezTo>
                      <a:cubicBezTo>
                        <a:pt x="6657" y="88634"/>
                        <a:pt x="10093" y="94216"/>
                        <a:pt x="14423" y="99069"/>
                      </a:cubicBezTo>
                      <a:cubicBezTo>
                        <a:pt x="21306" y="107368"/>
                        <a:pt x="27201" y="116438"/>
                        <a:pt x="31991" y="126096"/>
                      </a:cubicBezTo>
                      <a:lnTo>
                        <a:pt x="88090" y="126096"/>
                      </a:lnTo>
                      <a:cubicBezTo>
                        <a:pt x="92883" y="116439"/>
                        <a:pt x="98778" y="107370"/>
                        <a:pt x="105658" y="99069"/>
                      </a:cubicBezTo>
                      <a:cubicBezTo>
                        <a:pt x="109990" y="94216"/>
                        <a:pt x="113428" y="88634"/>
                        <a:pt x="115813" y="82582"/>
                      </a:cubicBezTo>
                      <a:cubicBezTo>
                        <a:pt x="118379" y="75856"/>
                        <a:pt x="119823" y="68753"/>
                        <a:pt x="120088" y="61558"/>
                      </a:cubicBezTo>
                      <a:lnTo>
                        <a:pt x="120088" y="59305"/>
                      </a:lnTo>
                      <a:cubicBezTo>
                        <a:pt x="119466" y="26530"/>
                        <a:pt x="92836" y="222"/>
                        <a:pt x="60056" y="0"/>
                      </a:cubicBezTo>
                      <a:close/>
                      <a:moveTo>
                        <a:pt x="62883" y="107515"/>
                      </a:moveTo>
                      <a:lnTo>
                        <a:pt x="62883" y="71676"/>
                      </a:lnTo>
                      <a:lnTo>
                        <a:pt x="30581" y="79004"/>
                      </a:lnTo>
                      <a:lnTo>
                        <a:pt x="62883" y="15950"/>
                      </a:lnTo>
                      <a:lnTo>
                        <a:pt x="62883" y="52460"/>
                      </a:lnTo>
                      <a:lnTo>
                        <a:pt x="96432" y="45822"/>
                      </a:lnTo>
                      <a:close/>
                    </a:path>
                  </a:pathLst>
                </a:custGeom>
                <a:solidFill>
                  <a:srgbClr val="FB8113"/>
                </a:solidFill>
                <a:ln w="6052" cap="flat">
                  <a:noFill/>
                  <a:prstDash val="solid"/>
                  <a:miter/>
                </a:ln>
              </p:spPr>
              <p:txBody>
                <a:bodyPr rtlCol="0" anchor="ctr"/>
                <a:lstStyle/>
                <a:p>
                  <a:endParaRPr lang="en-GB"/>
                </a:p>
              </p:txBody>
            </p:sp>
            <p:sp>
              <p:nvSpPr>
                <p:cNvPr id="103" name="Freeform: Shape 102">
                  <a:extLst>
                    <a:ext uri="{FF2B5EF4-FFF2-40B4-BE49-F238E27FC236}">
                      <a16:creationId xmlns:a16="http://schemas.microsoft.com/office/drawing/2014/main" id="{FB7431E3-A832-4E09-9048-1E1A9C9E5571}"/>
                    </a:ext>
                  </a:extLst>
                </p:cNvPr>
                <p:cNvSpPr/>
                <p:nvPr/>
              </p:nvSpPr>
              <p:spPr>
                <a:xfrm>
                  <a:off x="7805455" y="3074330"/>
                  <a:ext cx="415414" cy="492580"/>
                </a:xfrm>
                <a:custGeom>
                  <a:avLst/>
                  <a:gdLst>
                    <a:gd name="connsiteX0" fmla="*/ 409248 w 415414"/>
                    <a:gd name="connsiteY0" fmla="*/ 266646 h 492580"/>
                    <a:gd name="connsiteX1" fmla="*/ 367114 w 415414"/>
                    <a:gd name="connsiteY1" fmla="*/ 193369 h 492580"/>
                    <a:gd name="connsiteX2" fmla="*/ 367114 w 415414"/>
                    <a:gd name="connsiteY2" fmla="*/ 190316 h 492580"/>
                    <a:gd name="connsiteX3" fmla="*/ 190314 w 415414"/>
                    <a:gd name="connsiteY3" fmla="*/ 124 h 492580"/>
                    <a:gd name="connsiteX4" fmla="*/ 122 w 415414"/>
                    <a:gd name="connsiteY4" fmla="*/ 176924 h 492580"/>
                    <a:gd name="connsiteX5" fmla="*/ 122 w 415414"/>
                    <a:gd name="connsiteY5" fmla="*/ 190316 h 492580"/>
                    <a:gd name="connsiteX6" fmla="*/ 72177 w 415414"/>
                    <a:gd name="connsiteY6" fmla="*/ 338090 h 492580"/>
                    <a:gd name="connsiteX7" fmla="*/ 72177 w 415414"/>
                    <a:gd name="connsiteY7" fmla="*/ 492581 h 492580"/>
                    <a:gd name="connsiteX8" fmla="*/ 265138 w 415414"/>
                    <a:gd name="connsiteY8" fmla="*/ 492581 h 492580"/>
                    <a:gd name="connsiteX9" fmla="*/ 265138 w 415414"/>
                    <a:gd name="connsiteY9" fmla="*/ 419305 h 492580"/>
                    <a:gd name="connsiteX10" fmla="*/ 295059 w 415414"/>
                    <a:gd name="connsiteY10" fmla="*/ 419305 h 492580"/>
                    <a:gd name="connsiteX11" fmla="*/ 367125 w 415414"/>
                    <a:gd name="connsiteY11" fmla="*/ 347260 h 492580"/>
                    <a:gd name="connsiteX12" fmla="*/ 367114 w 415414"/>
                    <a:gd name="connsiteY12" fmla="*/ 346028 h 492580"/>
                    <a:gd name="connsiteX13" fmla="*/ 367114 w 415414"/>
                    <a:gd name="connsiteY13" fmla="*/ 309390 h 492580"/>
                    <a:gd name="connsiteX14" fmla="*/ 393982 w 415414"/>
                    <a:gd name="connsiteY14" fmla="*/ 309390 h 492580"/>
                    <a:gd name="connsiteX15" fmla="*/ 409248 w 415414"/>
                    <a:gd name="connsiteY15" fmla="*/ 266646 h 492580"/>
                    <a:gd name="connsiteX16" fmla="*/ 175784 w 415414"/>
                    <a:gd name="connsiteY16" fmla="*/ 298753 h 492580"/>
                    <a:gd name="connsiteX17" fmla="*/ 156243 w 415414"/>
                    <a:gd name="connsiteY17" fmla="*/ 280709 h 492580"/>
                    <a:gd name="connsiteX18" fmla="*/ 195281 w 415414"/>
                    <a:gd name="connsiteY18" fmla="*/ 280709 h 492580"/>
                    <a:gd name="connsiteX19" fmla="*/ 175784 w 415414"/>
                    <a:gd name="connsiteY19" fmla="*/ 298753 h 492580"/>
                    <a:gd name="connsiteX20" fmla="*/ 202688 w 415414"/>
                    <a:gd name="connsiteY20" fmla="*/ 268221 h 492580"/>
                    <a:gd name="connsiteX21" fmla="*/ 148879 w 415414"/>
                    <a:gd name="connsiteY21" fmla="*/ 268221 h 492580"/>
                    <a:gd name="connsiteX22" fmla="*/ 140104 w 415414"/>
                    <a:gd name="connsiteY22" fmla="*/ 258977 h 492580"/>
                    <a:gd name="connsiteX23" fmla="*/ 148879 w 415414"/>
                    <a:gd name="connsiteY23" fmla="*/ 250201 h 492580"/>
                    <a:gd name="connsiteX24" fmla="*/ 202688 w 415414"/>
                    <a:gd name="connsiteY24" fmla="*/ 250201 h 492580"/>
                    <a:gd name="connsiteX25" fmla="*/ 211464 w 415414"/>
                    <a:gd name="connsiteY25" fmla="*/ 259446 h 492580"/>
                    <a:gd name="connsiteX26" fmla="*/ 202688 w 415414"/>
                    <a:gd name="connsiteY26" fmla="*/ 268221 h 492580"/>
                    <a:gd name="connsiteX27" fmla="*/ 253860 w 415414"/>
                    <a:gd name="connsiteY27" fmla="*/ 155412 h 492580"/>
                    <a:gd name="connsiteX28" fmla="*/ 248425 w 415414"/>
                    <a:gd name="connsiteY28" fmla="*/ 182439 h 492580"/>
                    <a:gd name="connsiteX29" fmla="*/ 234851 w 415414"/>
                    <a:gd name="connsiteY29" fmla="*/ 204666 h 492580"/>
                    <a:gd name="connsiteX30" fmla="*/ 216568 w 415414"/>
                    <a:gd name="connsiteY30" fmla="*/ 234361 h 492580"/>
                    <a:gd name="connsiteX31" fmla="*/ 211188 w 415414"/>
                    <a:gd name="connsiteY31" fmla="*/ 237695 h 492580"/>
                    <a:gd name="connsiteX32" fmla="*/ 140355 w 415414"/>
                    <a:gd name="connsiteY32" fmla="*/ 237695 h 492580"/>
                    <a:gd name="connsiteX33" fmla="*/ 134981 w 415414"/>
                    <a:gd name="connsiteY33" fmla="*/ 234361 h 492580"/>
                    <a:gd name="connsiteX34" fmla="*/ 116662 w 415414"/>
                    <a:gd name="connsiteY34" fmla="*/ 204666 h 492580"/>
                    <a:gd name="connsiteX35" fmla="*/ 103088 w 415414"/>
                    <a:gd name="connsiteY35" fmla="*/ 182439 h 492580"/>
                    <a:gd name="connsiteX36" fmla="*/ 97653 w 415414"/>
                    <a:gd name="connsiteY36" fmla="*/ 155412 h 492580"/>
                    <a:gd name="connsiteX37" fmla="*/ 97653 w 415414"/>
                    <a:gd name="connsiteY37" fmla="*/ 152713 h 492580"/>
                    <a:gd name="connsiteX38" fmla="*/ 175778 w 415414"/>
                    <a:gd name="connsiteY38" fmla="*/ 75517 h 492580"/>
                    <a:gd name="connsiteX39" fmla="*/ 175778 w 415414"/>
                    <a:gd name="connsiteY39" fmla="*/ 75517 h 492580"/>
                    <a:gd name="connsiteX40" fmla="*/ 253860 w 415414"/>
                    <a:gd name="connsiteY40" fmla="*/ 152695 h 492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15414" h="492580">
                      <a:moveTo>
                        <a:pt x="409248" y="266646"/>
                      </a:moveTo>
                      <a:lnTo>
                        <a:pt x="367114" y="193369"/>
                      </a:lnTo>
                      <a:lnTo>
                        <a:pt x="367114" y="190316"/>
                      </a:lnTo>
                      <a:cubicBezTo>
                        <a:pt x="370812" y="88974"/>
                        <a:pt x="291656" y="3822"/>
                        <a:pt x="190314" y="124"/>
                      </a:cubicBezTo>
                      <a:cubicBezTo>
                        <a:pt x="88972" y="-3574"/>
                        <a:pt x="3820" y="75583"/>
                        <a:pt x="122" y="176924"/>
                      </a:cubicBezTo>
                      <a:cubicBezTo>
                        <a:pt x="-41" y="181387"/>
                        <a:pt x="-41" y="185854"/>
                        <a:pt x="122" y="190316"/>
                      </a:cubicBezTo>
                      <a:cubicBezTo>
                        <a:pt x="-115" y="248092"/>
                        <a:pt x="26511" y="302697"/>
                        <a:pt x="72177" y="338090"/>
                      </a:cubicBezTo>
                      <a:lnTo>
                        <a:pt x="72177" y="492581"/>
                      </a:lnTo>
                      <a:lnTo>
                        <a:pt x="265138" y="492581"/>
                      </a:lnTo>
                      <a:lnTo>
                        <a:pt x="265138" y="419305"/>
                      </a:lnTo>
                      <a:lnTo>
                        <a:pt x="295059" y="419305"/>
                      </a:lnTo>
                      <a:cubicBezTo>
                        <a:pt x="334854" y="419310"/>
                        <a:pt x="367119" y="387055"/>
                        <a:pt x="367125" y="347260"/>
                      </a:cubicBezTo>
                      <a:cubicBezTo>
                        <a:pt x="367125" y="346850"/>
                        <a:pt x="367121" y="346439"/>
                        <a:pt x="367114" y="346028"/>
                      </a:cubicBezTo>
                      <a:lnTo>
                        <a:pt x="367114" y="309390"/>
                      </a:lnTo>
                      <a:lnTo>
                        <a:pt x="393982" y="309390"/>
                      </a:lnTo>
                      <a:cubicBezTo>
                        <a:pt x="409859" y="307558"/>
                        <a:pt x="423903" y="289239"/>
                        <a:pt x="409248" y="266646"/>
                      </a:cubicBezTo>
                      <a:close/>
                      <a:moveTo>
                        <a:pt x="175784" y="298753"/>
                      </a:moveTo>
                      <a:cubicBezTo>
                        <a:pt x="165557" y="298765"/>
                        <a:pt x="157044" y="290904"/>
                        <a:pt x="156243" y="280709"/>
                      </a:cubicBezTo>
                      <a:lnTo>
                        <a:pt x="195281" y="280709"/>
                      </a:lnTo>
                      <a:cubicBezTo>
                        <a:pt x="194482" y="290887"/>
                        <a:pt x="185994" y="298743"/>
                        <a:pt x="175784" y="298753"/>
                      </a:cubicBezTo>
                      <a:close/>
                      <a:moveTo>
                        <a:pt x="202688" y="268221"/>
                      </a:moveTo>
                      <a:lnTo>
                        <a:pt x="148879" y="268221"/>
                      </a:lnTo>
                      <a:cubicBezTo>
                        <a:pt x="143903" y="268092"/>
                        <a:pt x="139974" y="263953"/>
                        <a:pt x="140104" y="258977"/>
                      </a:cubicBezTo>
                      <a:cubicBezTo>
                        <a:pt x="140229" y="254183"/>
                        <a:pt x="144085" y="250326"/>
                        <a:pt x="148879" y="250201"/>
                      </a:cubicBezTo>
                      <a:lnTo>
                        <a:pt x="202688" y="250201"/>
                      </a:lnTo>
                      <a:cubicBezTo>
                        <a:pt x="207664" y="250331"/>
                        <a:pt x="211593" y="254470"/>
                        <a:pt x="211464" y="259446"/>
                      </a:cubicBezTo>
                      <a:cubicBezTo>
                        <a:pt x="211339" y="264240"/>
                        <a:pt x="207482" y="268097"/>
                        <a:pt x="202688" y="268221"/>
                      </a:cubicBezTo>
                      <a:close/>
                      <a:moveTo>
                        <a:pt x="253860" y="155412"/>
                      </a:moveTo>
                      <a:cubicBezTo>
                        <a:pt x="253573" y="164662"/>
                        <a:pt x="251735" y="173797"/>
                        <a:pt x="248425" y="182439"/>
                      </a:cubicBezTo>
                      <a:cubicBezTo>
                        <a:pt x="245260" y="190597"/>
                        <a:pt x="240663" y="198124"/>
                        <a:pt x="234851" y="204666"/>
                      </a:cubicBezTo>
                      <a:cubicBezTo>
                        <a:pt x="227621" y="213819"/>
                        <a:pt x="221486" y="223785"/>
                        <a:pt x="216568" y="234361"/>
                      </a:cubicBezTo>
                      <a:cubicBezTo>
                        <a:pt x="215552" y="236403"/>
                        <a:pt x="213469" y="237694"/>
                        <a:pt x="211188" y="237695"/>
                      </a:cubicBezTo>
                      <a:lnTo>
                        <a:pt x="140355" y="237695"/>
                      </a:lnTo>
                      <a:cubicBezTo>
                        <a:pt x="138076" y="237694"/>
                        <a:pt x="135994" y="236403"/>
                        <a:pt x="134981" y="234361"/>
                      </a:cubicBezTo>
                      <a:cubicBezTo>
                        <a:pt x="130051" y="223783"/>
                        <a:pt x="123904" y="213818"/>
                        <a:pt x="116662" y="204666"/>
                      </a:cubicBezTo>
                      <a:cubicBezTo>
                        <a:pt x="110849" y="198124"/>
                        <a:pt x="106253" y="190597"/>
                        <a:pt x="103088" y="182439"/>
                      </a:cubicBezTo>
                      <a:cubicBezTo>
                        <a:pt x="99783" y="173796"/>
                        <a:pt x="97946" y="164661"/>
                        <a:pt x="97653" y="155412"/>
                      </a:cubicBezTo>
                      <a:lnTo>
                        <a:pt x="97653" y="152713"/>
                      </a:lnTo>
                      <a:cubicBezTo>
                        <a:pt x="98425" y="110042"/>
                        <a:pt x="133100" y="75778"/>
                        <a:pt x="175778" y="75517"/>
                      </a:cubicBezTo>
                      <a:lnTo>
                        <a:pt x="175778" y="75517"/>
                      </a:lnTo>
                      <a:cubicBezTo>
                        <a:pt x="218434" y="75798"/>
                        <a:pt x="253082" y="110045"/>
                        <a:pt x="253860" y="152695"/>
                      </a:cubicBezTo>
                      <a:close/>
                    </a:path>
                  </a:pathLst>
                </a:custGeom>
                <a:solidFill>
                  <a:schemeClr val="bg1"/>
                </a:solidFill>
                <a:ln w="6052" cap="flat">
                  <a:noFill/>
                  <a:prstDash val="solid"/>
                  <a:miter/>
                </a:ln>
              </p:spPr>
              <p:txBody>
                <a:bodyPr rtlCol="0" anchor="ctr"/>
                <a:lstStyle/>
                <a:p>
                  <a:endParaRPr lang="en-GB"/>
                </a:p>
              </p:txBody>
            </p:sp>
            <p:sp>
              <p:nvSpPr>
                <p:cNvPr id="104" name="Isosceles Triangle 103">
                  <a:extLst>
                    <a:ext uri="{FF2B5EF4-FFF2-40B4-BE49-F238E27FC236}">
                      <a16:creationId xmlns:a16="http://schemas.microsoft.com/office/drawing/2014/main" id="{5DCDD680-9D23-4CB8-8B93-049DF00B2171}"/>
                    </a:ext>
                  </a:extLst>
                </p:cNvPr>
                <p:cNvSpPr/>
                <p:nvPr/>
              </p:nvSpPr>
              <p:spPr>
                <a:xfrm rot="18434926">
                  <a:off x="8147264" y="3419930"/>
                  <a:ext cx="45719" cy="94450"/>
                </a:xfrm>
                <a:prstGeom prst="triangle">
                  <a:avLst/>
                </a:prstGeom>
                <a:solidFill>
                  <a:srgbClr val="002147"/>
                </a:solidFill>
                <a:ln>
                  <a:solidFill>
                    <a:srgbClr val="0021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71" name="Graphic 70" descr="DNA with solid fill">
                <a:extLst>
                  <a:ext uri="{FF2B5EF4-FFF2-40B4-BE49-F238E27FC236}">
                    <a16:creationId xmlns:a16="http://schemas.microsoft.com/office/drawing/2014/main" id="{0F05D5CB-00BB-4763-AB65-5B43C3B8EF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685619">
                <a:off x="7086569" y="2983676"/>
                <a:ext cx="510242" cy="698722"/>
              </a:xfrm>
              <a:prstGeom prst="rect">
                <a:avLst/>
              </a:prstGeom>
            </p:spPr>
          </p:pic>
          <p:grpSp>
            <p:nvGrpSpPr>
              <p:cNvPr id="72" name="Group 71">
                <a:extLst>
                  <a:ext uri="{FF2B5EF4-FFF2-40B4-BE49-F238E27FC236}">
                    <a16:creationId xmlns:a16="http://schemas.microsoft.com/office/drawing/2014/main" id="{6F9FE58A-5147-489C-8C94-53B574D907D5}"/>
                  </a:ext>
                </a:extLst>
              </p:cNvPr>
              <p:cNvGrpSpPr/>
              <p:nvPr/>
            </p:nvGrpSpPr>
            <p:grpSpPr>
              <a:xfrm>
                <a:off x="6504127" y="2945822"/>
                <a:ext cx="397694" cy="452419"/>
                <a:chOff x="6504127" y="2945822"/>
                <a:chExt cx="397694" cy="452419"/>
              </a:xfrm>
            </p:grpSpPr>
            <p:sp>
              <p:nvSpPr>
                <p:cNvPr id="99" name="Freeform: Shape 98">
                  <a:extLst>
                    <a:ext uri="{FF2B5EF4-FFF2-40B4-BE49-F238E27FC236}">
                      <a16:creationId xmlns:a16="http://schemas.microsoft.com/office/drawing/2014/main" id="{C73C9516-DF7E-4424-BEC2-29BA17AA3E66}"/>
                    </a:ext>
                  </a:extLst>
                </p:cNvPr>
                <p:cNvSpPr/>
                <p:nvPr/>
              </p:nvSpPr>
              <p:spPr>
                <a:xfrm>
                  <a:off x="6604320" y="3089828"/>
                  <a:ext cx="297501" cy="308413"/>
                </a:xfrm>
                <a:custGeom>
                  <a:avLst/>
                  <a:gdLst>
                    <a:gd name="connsiteX0" fmla="*/ 297070 w 297501"/>
                    <a:gd name="connsiteY0" fmla="*/ 0 h 308413"/>
                    <a:gd name="connsiteX1" fmla="*/ 75239 w 297501"/>
                    <a:gd name="connsiteY1" fmla="*/ 52562 h 308413"/>
                    <a:gd name="connsiteX2" fmla="*/ 75239 w 297501"/>
                    <a:gd name="connsiteY2" fmla="*/ 236127 h 308413"/>
                    <a:gd name="connsiteX3" fmla="*/ 38267 w 297501"/>
                    <a:gd name="connsiteY3" fmla="*/ 239269 h 308413"/>
                    <a:gd name="connsiteX4" fmla="*/ 1296 w 297501"/>
                    <a:gd name="connsiteY4" fmla="*/ 289120 h 308413"/>
                    <a:gd name="connsiteX5" fmla="*/ 61375 w 297501"/>
                    <a:gd name="connsiteY5" fmla="*/ 303847 h 308413"/>
                    <a:gd name="connsiteX6" fmla="*/ 99333 w 297501"/>
                    <a:gd name="connsiteY6" fmla="*/ 259357 h 308413"/>
                    <a:gd name="connsiteX7" fmla="*/ 99333 w 297501"/>
                    <a:gd name="connsiteY7" fmla="*/ 81584 h 308413"/>
                    <a:gd name="connsiteX8" fmla="*/ 271868 w 297501"/>
                    <a:gd name="connsiteY8" fmla="*/ 40854 h 308413"/>
                    <a:gd name="connsiteX9" fmla="*/ 271868 w 297501"/>
                    <a:gd name="connsiteY9" fmla="*/ 195519 h 308413"/>
                    <a:gd name="connsiteX10" fmla="*/ 234095 w 297501"/>
                    <a:gd name="connsiteY10" fmla="*/ 198724 h 308413"/>
                    <a:gd name="connsiteX11" fmla="*/ 196507 w 297501"/>
                    <a:gd name="connsiteY11" fmla="*/ 250176 h 308413"/>
                    <a:gd name="connsiteX12" fmla="*/ 258127 w 297501"/>
                    <a:gd name="connsiteY12" fmla="*/ 265396 h 308413"/>
                    <a:gd name="connsiteX13" fmla="*/ 297502 w 297501"/>
                    <a:gd name="connsiteY13" fmla="*/ 223803 h 308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7501" h="308413">
                      <a:moveTo>
                        <a:pt x="297070" y="0"/>
                      </a:moveTo>
                      <a:lnTo>
                        <a:pt x="75239" y="52562"/>
                      </a:lnTo>
                      <a:lnTo>
                        <a:pt x="75239" y="236127"/>
                      </a:lnTo>
                      <a:cubicBezTo>
                        <a:pt x="62866" y="233661"/>
                        <a:pt x="50047" y="234751"/>
                        <a:pt x="38267" y="239269"/>
                      </a:cubicBezTo>
                      <a:cubicBezTo>
                        <a:pt x="11525" y="249005"/>
                        <a:pt x="-4866" y="271311"/>
                        <a:pt x="1296" y="289120"/>
                      </a:cubicBezTo>
                      <a:cubicBezTo>
                        <a:pt x="7458" y="306928"/>
                        <a:pt x="34632" y="313767"/>
                        <a:pt x="61375" y="303847"/>
                      </a:cubicBezTo>
                      <a:cubicBezTo>
                        <a:pt x="85530" y="295097"/>
                        <a:pt x="99333" y="273037"/>
                        <a:pt x="99333" y="259357"/>
                      </a:cubicBezTo>
                      <a:lnTo>
                        <a:pt x="99333" y="81584"/>
                      </a:lnTo>
                      <a:lnTo>
                        <a:pt x="271868" y="40854"/>
                      </a:lnTo>
                      <a:lnTo>
                        <a:pt x="271868" y="195519"/>
                      </a:lnTo>
                      <a:cubicBezTo>
                        <a:pt x="259228" y="192973"/>
                        <a:pt x="246125" y="194085"/>
                        <a:pt x="234095" y="198724"/>
                      </a:cubicBezTo>
                      <a:cubicBezTo>
                        <a:pt x="206736" y="208767"/>
                        <a:pt x="189852" y="231752"/>
                        <a:pt x="196507" y="250176"/>
                      </a:cubicBezTo>
                      <a:cubicBezTo>
                        <a:pt x="203162" y="268600"/>
                        <a:pt x="230706" y="275378"/>
                        <a:pt x="258127" y="265396"/>
                      </a:cubicBezTo>
                      <a:cubicBezTo>
                        <a:pt x="281296" y="257077"/>
                        <a:pt x="296700" y="239885"/>
                        <a:pt x="297502" y="223803"/>
                      </a:cubicBezTo>
                      <a:close/>
                    </a:path>
                  </a:pathLst>
                </a:custGeom>
                <a:solidFill>
                  <a:schemeClr val="bg1"/>
                </a:solidFill>
                <a:ln w="6152" cap="flat">
                  <a:noFill/>
                  <a:prstDash val="solid"/>
                  <a:miter/>
                </a:ln>
              </p:spPr>
              <p:txBody>
                <a:bodyPr rtlCol="0" anchor="ctr"/>
                <a:lstStyle/>
                <a:p>
                  <a:endParaRPr lang="en-GB"/>
                </a:p>
              </p:txBody>
            </p:sp>
            <p:sp>
              <p:nvSpPr>
                <p:cNvPr id="100" name="Freeform: Shape 99">
                  <a:extLst>
                    <a:ext uri="{FF2B5EF4-FFF2-40B4-BE49-F238E27FC236}">
                      <a16:creationId xmlns:a16="http://schemas.microsoft.com/office/drawing/2014/main" id="{54AD4E8A-725C-406F-B280-F6D1C297B297}"/>
                    </a:ext>
                  </a:extLst>
                </p:cNvPr>
                <p:cNvSpPr/>
                <p:nvPr/>
              </p:nvSpPr>
              <p:spPr>
                <a:xfrm>
                  <a:off x="6504127" y="2945822"/>
                  <a:ext cx="158760" cy="270899"/>
                </a:xfrm>
                <a:custGeom>
                  <a:avLst/>
                  <a:gdLst>
                    <a:gd name="connsiteX0" fmla="*/ 111657 w 158760"/>
                    <a:gd name="connsiteY0" fmla="*/ 37526 h 270899"/>
                    <a:gd name="connsiteX1" fmla="*/ 98408 w 158760"/>
                    <a:gd name="connsiteY1" fmla="*/ 23662 h 270899"/>
                    <a:gd name="connsiteX2" fmla="*/ 98408 w 158760"/>
                    <a:gd name="connsiteY2" fmla="*/ 12324 h 270899"/>
                    <a:gd name="connsiteX3" fmla="*/ 86084 w 158760"/>
                    <a:gd name="connsiteY3" fmla="*/ 0 h 270899"/>
                    <a:gd name="connsiteX4" fmla="*/ 73760 w 158760"/>
                    <a:gd name="connsiteY4" fmla="*/ 12324 h 270899"/>
                    <a:gd name="connsiteX5" fmla="*/ 73760 w 158760"/>
                    <a:gd name="connsiteY5" fmla="*/ 198354 h 270899"/>
                    <a:gd name="connsiteX6" fmla="*/ 38267 w 158760"/>
                    <a:gd name="connsiteY6" fmla="*/ 201743 h 270899"/>
                    <a:gd name="connsiteX7" fmla="*/ 1296 w 158760"/>
                    <a:gd name="connsiteY7" fmla="*/ 251593 h 270899"/>
                    <a:gd name="connsiteX8" fmla="*/ 61436 w 158760"/>
                    <a:gd name="connsiteY8" fmla="*/ 266320 h 270899"/>
                    <a:gd name="connsiteX9" fmla="*/ 97977 w 158760"/>
                    <a:gd name="connsiteY9" fmla="*/ 233415 h 270899"/>
                    <a:gd name="connsiteX10" fmla="*/ 97977 w 158760"/>
                    <a:gd name="connsiteY10" fmla="*/ 103459 h 270899"/>
                    <a:gd name="connsiteX11" fmla="*/ 103215 w 158760"/>
                    <a:gd name="connsiteY11" fmla="*/ 107033 h 270899"/>
                    <a:gd name="connsiteX12" fmla="*/ 141789 w 158760"/>
                    <a:gd name="connsiteY12" fmla="*/ 170810 h 270899"/>
                    <a:gd name="connsiteX13" fmla="*/ 111657 w 158760"/>
                    <a:gd name="connsiteY13" fmla="*/ 37526 h 27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760" h="270899">
                      <a:moveTo>
                        <a:pt x="111657" y="37526"/>
                      </a:moveTo>
                      <a:cubicBezTo>
                        <a:pt x="106232" y="33986"/>
                        <a:pt x="101699" y="29242"/>
                        <a:pt x="98408" y="23662"/>
                      </a:cubicBezTo>
                      <a:lnTo>
                        <a:pt x="98408" y="12324"/>
                      </a:lnTo>
                      <a:cubicBezTo>
                        <a:pt x="98408" y="5517"/>
                        <a:pt x="92891" y="0"/>
                        <a:pt x="86084" y="0"/>
                      </a:cubicBezTo>
                      <a:cubicBezTo>
                        <a:pt x="79278" y="0"/>
                        <a:pt x="73760" y="5517"/>
                        <a:pt x="73760" y="12324"/>
                      </a:cubicBezTo>
                      <a:lnTo>
                        <a:pt x="73760" y="198354"/>
                      </a:lnTo>
                      <a:cubicBezTo>
                        <a:pt x="61841" y="196253"/>
                        <a:pt x="49574" y="197424"/>
                        <a:pt x="38267" y="201743"/>
                      </a:cubicBezTo>
                      <a:cubicBezTo>
                        <a:pt x="11525" y="211417"/>
                        <a:pt x="-4866" y="233723"/>
                        <a:pt x="1296" y="251593"/>
                      </a:cubicBezTo>
                      <a:cubicBezTo>
                        <a:pt x="7458" y="269463"/>
                        <a:pt x="34694" y="276241"/>
                        <a:pt x="61436" y="266320"/>
                      </a:cubicBezTo>
                      <a:cubicBezTo>
                        <a:pt x="79922" y="259542"/>
                        <a:pt x="93602" y="246664"/>
                        <a:pt x="97977" y="233415"/>
                      </a:cubicBezTo>
                      <a:lnTo>
                        <a:pt x="97977" y="103459"/>
                      </a:lnTo>
                      <a:cubicBezTo>
                        <a:pt x="99643" y="104763"/>
                        <a:pt x="101393" y="105957"/>
                        <a:pt x="103215" y="107033"/>
                      </a:cubicBezTo>
                      <a:cubicBezTo>
                        <a:pt x="144315" y="131681"/>
                        <a:pt x="121701" y="170625"/>
                        <a:pt x="141789" y="170810"/>
                      </a:cubicBezTo>
                      <a:cubicBezTo>
                        <a:pt x="167607" y="170995"/>
                        <a:pt x="168655" y="75546"/>
                        <a:pt x="111657" y="37526"/>
                      </a:cubicBezTo>
                      <a:close/>
                    </a:path>
                  </a:pathLst>
                </a:custGeom>
                <a:solidFill>
                  <a:srgbClr val="FB8113"/>
                </a:solidFill>
                <a:ln w="6152" cap="flat">
                  <a:noFill/>
                  <a:prstDash val="solid"/>
                  <a:miter/>
                </a:ln>
              </p:spPr>
              <p:txBody>
                <a:bodyPr rtlCol="0" anchor="ctr"/>
                <a:lstStyle/>
                <a:p>
                  <a:endParaRPr lang="en-GB"/>
                </a:p>
              </p:txBody>
            </p:sp>
          </p:grpSp>
          <p:grpSp>
            <p:nvGrpSpPr>
              <p:cNvPr id="73" name="Group 72">
                <a:extLst>
                  <a:ext uri="{FF2B5EF4-FFF2-40B4-BE49-F238E27FC236}">
                    <a16:creationId xmlns:a16="http://schemas.microsoft.com/office/drawing/2014/main" id="{3329ABFA-581F-4D9E-8D72-CBDBE2920A65}"/>
                  </a:ext>
                </a:extLst>
              </p:cNvPr>
              <p:cNvGrpSpPr/>
              <p:nvPr/>
            </p:nvGrpSpPr>
            <p:grpSpPr>
              <a:xfrm>
                <a:off x="7896981" y="3734441"/>
                <a:ext cx="498788" cy="490475"/>
                <a:chOff x="7896981" y="3734441"/>
                <a:chExt cx="498788" cy="490475"/>
              </a:xfrm>
            </p:grpSpPr>
            <p:sp>
              <p:nvSpPr>
                <p:cNvPr id="94" name="Freeform: Shape 93">
                  <a:extLst>
                    <a:ext uri="{FF2B5EF4-FFF2-40B4-BE49-F238E27FC236}">
                      <a16:creationId xmlns:a16="http://schemas.microsoft.com/office/drawing/2014/main" id="{32756B9C-9C6E-4275-B823-6F57D9CA909B}"/>
                    </a:ext>
                  </a:extLst>
                </p:cNvPr>
                <p:cNvSpPr/>
                <p:nvPr/>
              </p:nvSpPr>
              <p:spPr>
                <a:xfrm>
                  <a:off x="7896981" y="3875765"/>
                  <a:ext cx="207828" cy="207828"/>
                </a:xfrm>
                <a:custGeom>
                  <a:avLst/>
                  <a:gdLst>
                    <a:gd name="connsiteX0" fmla="*/ 103914 w 207828"/>
                    <a:gd name="connsiteY0" fmla="*/ 0 h 207828"/>
                    <a:gd name="connsiteX1" fmla="*/ 0 w 207828"/>
                    <a:gd name="connsiteY1" fmla="*/ 103914 h 207828"/>
                    <a:gd name="connsiteX2" fmla="*/ 103914 w 207828"/>
                    <a:gd name="connsiteY2" fmla="*/ 207828 h 207828"/>
                    <a:gd name="connsiteX3" fmla="*/ 207828 w 207828"/>
                    <a:gd name="connsiteY3" fmla="*/ 103914 h 207828"/>
                    <a:gd name="connsiteX4" fmla="*/ 103914 w 207828"/>
                    <a:gd name="connsiteY4" fmla="*/ 0 h 207828"/>
                    <a:gd name="connsiteX5" fmla="*/ 103914 w 207828"/>
                    <a:gd name="connsiteY5" fmla="*/ 40236 h 207828"/>
                    <a:gd name="connsiteX6" fmla="*/ 133176 w 207828"/>
                    <a:gd name="connsiteY6" fmla="*/ 69332 h 207828"/>
                    <a:gd name="connsiteX7" fmla="*/ 104080 w 207828"/>
                    <a:gd name="connsiteY7" fmla="*/ 98594 h 207828"/>
                    <a:gd name="connsiteX8" fmla="*/ 74818 w 207828"/>
                    <a:gd name="connsiteY8" fmla="*/ 69498 h 207828"/>
                    <a:gd name="connsiteX9" fmla="*/ 74818 w 207828"/>
                    <a:gd name="connsiteY9" fmla="*/ 69415 h 207828"/>
                    <a:gd name="connsiteX10" fmla="*/ 103914 w 207828"/>
                    <a:gd name="connsiteY10" fmla="*/ 40236 h 207828"/>
                    <a:gd name="connsiteX11" fmla="*/ 162106 w 207828"/>
                    <a:gd name="connsiteY11" fmla="*/ 157201 h 207828"/>
                    <a:gd name="connsiteX12" fmla="*/ 45722 w 207828"/>
                    <a:gd name="connsiteY12" fmla="*/ 157201 h 207828"/>
                    <a:gd name="connsiteX13" fmla="*/ 45722 w 207828"/>
                    <a:gd name="connsiteY13" fmla="*/ 134756 h 207828"/>
                    <a:gd name="connsiteX14" fmla="*/ 51541 w 207828"/>
                    <a:gd name="connsiteY14" fmla="*/ 123118 h 207828"/>
                    <a:gd name="connsiteX15" fmla="*/ 79889 w 207828"/>
                    <a:gd name="connsiteY15" fmla="*/ 109817 h 207828"/>
                    <a:gd name="connsiteX16" fmla="*/ 103914 w 207828"/>
                    <a:gd name="connsiteY16" fmla="*/ 106242 h 207828"/>
                    <a:gd name="connsiteX17" fmla="*/ 127939 w 207828"/>
                    <a:gd name="connsiteY17" fmla="*/ 109817 h 207828"/>
                    <a:gd name="connsiteX18" fmla="*/ 156370 w 207828"/>
                    <a:gd name="connsiteY18" fmla="*/ 123699 h 207828"/>
                    <a:gd name="connsiteX19" fmla="*/ 162189 w 207828"/>
                    <a:gd name="connsiteY19" fmla="*/ 135338 h 20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7828" h="207828">
                      <a:moveTo>
                        <a:pt x="103914" y="0"/>
                      </a:moveTo>
                      <a:cubicBezTo>
                        <a:pt x="46524" y="0"/>
                        <a:pt x="0" y="46524"/>
                        <a:pt x="0" y="103914"/>
                      </a:cubicBezTo>
                      <a:cubicBezTo>
                        <a:pt x="0" y="161305"/>
                        <a:pt x="46524" y="207828"/>
                        <a:pt x="103914" y="207828"/>
                      </a:cubicBezTo>
                      <a:cubicBezTo>
                        <a:pt x="161305" y="207828"/>
                        <a:pt x="207828" y="161305"/>
                        <a:pt x="207828" y="103914"/>
                      </a:cubicBezTo>
                      <a:cubicBezTo>
                        <a:pt x="207828" y="46524"/>
                        <a:pt x="161305" y="0"/>
                        <a:pt x="103914" y="0"/>
                      </a:cubicBezTo>
                      <a:close/>
                      <a:moveTo>
                        <a:pt x="103914" y="40236"/>
                      </a:moveTo>
                      <a:cubicBezTo>
                        <a:pt x="120029" y="40190"/>
                        <a:pt x="133131" y="53217"/>
                        <a:pt x="133176" y="69332"/>
                      </a:cubicBezTo>
                      <a:cubicBezTo>
                        <a:pt x="133222" y="85447"/>
                        <a:pt x="120195" y="98547"/>
                        <a:pt x="104080" y="98594"/>
                      </a:cubicBezTo>
                      <a:cubicBezTo>
                        <a:pt x="87965" y="98639"/>
                        <a:pt x="74864" y="85613"/>
                        <a:pt x="74818" y="69498"/>
                      </a:cubicBezTo>
                      <a:cubicBezTo>
                        <a:pt x="74818" y="69470"/>
                        <a:pt x="74818" y="69442"/>
                        <a:pt x="74818" y="69415"/>
                      </a:cubicBezTo>
                      <a:cubicBezTo>
                        <a:pt x="74818" y="53332"/>
                        <a:pt x="87832" y="40281"/>
                        <a:pt x="103914" y="40236"/>
                      </a:cubicBezTo>
                      <a:close/>
                      <a:moveTo>
                        <a:pt x="162106" y="157201"/>
                      </a:moveTo>
                      <a:lnTo>
                        <a:pt x="45722" y="157201"/>
                      </a:lnTo>
                      <a:lnTo>
                        <a:pt x="45722" y="134756"/>
                      </a:lnTo>
                      <a:cubicBezTo>
                        <a:pt x="45833" y="130204"/>
                        <a:pt x="47966" y="125937"/>
                        <a:pt x="51541" y="123118"/>
                      </a:cubicBezTo>
                      <a:cubicBezTo>
                        <a:pt x="60183" y="117135"/>
                        <a:pt x="69765" y="112639"/>
                        <a:pt x="79889" y="109817"/>
                      </a:cubicBezTo>
                      <a:cubicBezTo>
                        <a:pt x="87705" y="107573"/>
                        <a:pt x="95783" y="106371"/>
                        <a:pt x="103914" y="106242"/>
                      </a:cubicBezTo>
                      <a:cubicBezTo>
                        <a:pt x="112054" y="106266"/>
                        <a:pt x="120146" y="107471"/>
                        <a:pt x="127939" y="109817"/>
                      </a:cubicBezTo>
                      <a:cubicBezTo>
                        <a:pt x="138250" y="112494"/>
                        <a:pt x="147918" y="117215"/>
                        <a:pt x="156370" y="123699"/>
                      </a:cubicBezTo>
                      <a:cubicBezTo>
                        <a:pt x="159946" y="126519"/>
                        <a:pt x="162079" y="130786"/>
                        <a:pt x="162189" y="135338"/>
                      </a:cubicBezTo>
                      <a:close/>
                    </a:path>
                  </a:pathLst>
                </a:custGeom>
                <a:solidFill>
                  <a:schemeClr val="bg1"/>
                </a:solidFill>
                <a:ln w="8235" cap="flat">
                  <a:noFill/>
                  <a:prstDash val="solid"/>
                  <a:miter/>
                </a:ln>
              </p:spPr>
              <p:txBody>
                <a:bodyPr rtlCol="0" anchor="ctr"/>
                <a:lstStyle/>
                <a:p>
                  <a:endParaRPr lang="en-GB"/>
                </a:p>
              </p:txBody>
            </p:sp>
            <p:sp>
              <p:nvSpPr>
                <p:cNvPr id="95" name="Freeform: Shape 94">
                  <a:extLst>
                    <a:ext uri="{FF2B5EF4-FFF2-40B4-BE49-F238E27FC236}">
                      <a16:creationId xmlns:a16="http://schemas.microsoft.com/office/drawing/2014/main" id="{5F9D0157-2248-486E-AEA8-A04609272CFE}"/>
                    </a:ext>
                  </a:extLst>
                </p:cNvPr>
                <p:cNvSpPr/>
                <p:nvPr/>
              </p:nvSpPr>
              <p:spPr>
                <a:xfrm>
                  <a:off x="8118609" y="3848581"/>
                  <a:ext cx="118462" cy="91610"/>
                </a:xfrm>
                <a:custGeom>
                  <a:avLst/>
                  <a:gdLst>
                    <a:gd name="connsiteX0" fmla="*/ 101753 w 118462"/>
                    <a:gd name="connsiteY0" fmla="*/ 0 h 91610"/>
                    <a:gd name="connsiteX1" fmla="*/ 0 w 118462"/>
                    <a:gd name="connsiteY1" fmla="*/ 61018 h 91610"/>
                    <a:gd name="connsiteX2" fmla="*/ 13634 w 118462"/>
                    <a:gd name="connsiteY2" fmla="*/ 91611 h 91610"/>
                    <a:gd name="connsiteX3" fmla="*/ 118462 w 118462"/>
                    <a:gd name="connsiteY3" fmla="*/ 28930 h 91610"/>
                    <a:gd name="connsiteX4" fmla="*/ 101753 w 118462"/>
                    <a:gd name="connsiteY4" fmla="*/ 0 h 91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62" h="91610">
                      <a:moveTo>
                        <a:pt x="101753" y="0"/>
                      </a:moveTo>
                      <a:lnTo>
                        <a:pt x="0" y="61018"/>
                      </a:lnTo>
                      <a:cubicBezTo>
                        <a:pt x="5731" y="70644"/>
                        <a:pt x="10307" y="80913"/>
                        <a:pt x="13634" y="91611"/>
                      </a:cubicBezTo>
                      <a:lnTo>
                        <a:pt x="118462" y="28930"/>
                      </a:lnTo>
                      <a:cubicBezTo>
                        <a:pt x="111449" y="20195"/>
                        <a:pt x="105815" y="10439"/>
                        <a:pt x="101753" y="0"/>
                      </a:cubicBezTo>
                      <a:close/>
                    </a:path>
                  </a:pathLst>
                </a:custGeom>
                <a:solidFill>
                  <a:srgbClr val="FB8113"/>
                </a:solidFill>
                <a:ln w="8235" cap="flat">
                  <a:noFill/>
                  <a:prstDash val="solid"/>
                  <a:miter/>
                </a:ln>
              </p:spPr>
              <p:txBody>
                <a:bodyPr rtlCol="0" anchor="ctr"/>
                <a:lstStyle/>
                <a:p>
                  <a:endParaRPr lang="en-GB"/>
                </a:p>
              </p:txBody>
            </p:sp>
            <p:sp>
              <p:nvSpPr>
                <p:cNvPr id="96" name="Freeform: Shape 95">
                  <a:extLst>
                    <a:ext uri="{FF2B5EF4-FFF2-40B4-BE49-F238E27FC236}">
                      <a16:creationId xmlns:a16="http://schemas.microsoft.com/office/drawing/2014/main" id="{CB4C091E-F568-40DF-A942-0BECE62D040B}"/>
                    </a:ext>
                  </a:extLst>
                </p:cNvPr>
                <p:cNvSpPr/>
                <p:nvPr/>
              </p:nvSpPr>
              <p:spPr>
                <a:xfrm>
                  <a:off x="8246133" y="3734441"/>
                  <a:ext cx="149636" cy="149636"/>
                </a:xfrm>
                <a:custGeom>
                  <a:avLst/>
                  <a:gdLst>
                    <a:gd name="connsiteX0" fmla="*/ 149636 w 149636"/>
                    <a:gd name="connsiteY0" fmla="*/ 74818 h 149636"/>
                    <a:gd name="connsiteX1" fmla="*/ 74818 w 149636"/>
                    <a:gd name="connsiteY1" fmla="*/ 149636 h 149636"/>
                    <a:gd name="connsiteX2" fmla="*/ 0 w 149636"/>
                    <a:gd name="connsiteY2" fmla="*/ 74818 h 149636"/>
                    <a:gd name="connsiteX3" fmla="*/ 74818 w 149636"/>
                    <a:gd name="connsiteY3" fmla="*/ 0 h 149636"/>
                    <a:gd name="connsiteX4" fmla="*/ 149636 w 149636"/>
                    <a:gd name="connsiteY4" fmla="*/ 74818 h 149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636" h="149636">
                      <a:moveTo>
                        <a:pt x="149636" y="74818"/>
                      </a:moveTo>
                      <a:cubicBezTo>
                        <a:pt x="149636" y="116139"/>
                        <a:pt x="116139" y="149636"/>
                        <a:pt x="74818" y="149636"/>
                      </a:cubicBezTo>
                      <a:cubicBezTo>
                        <a:pt x="33497" y="149636"/>
                        <a:pt x="0" y="116139"/>
                        <a:pt x="0" y="74818"/>
                      </a:cubicBezTo>
                      <a:cubicBezTo>
                        <a:pt x="0" y="33497"/>
                        <a:pt x="33497" y="0"/>
                        <a:pt x="74818" y="0"/>
                      </a:cubicBezTo>
                      <a:cubicBezTo>
                        <a:pt x="116139" y="0"/>
                        <a:pt x="149636" y="33497"/>
                        <a:pt x="149636" y="74818"/>
                      </a:cubicBezTo>
                      <a:close/>
                    </a:path>
                  </a:pathLst>
                </a:custGeom>
                <a:solidFill>
                  <a:schemeClr val="bg1"/>
                </a:solidFill>
                <a:ln w="8235" cap="flat">
                  <a:noFill/>
                  <a:prstDash val="solid"/>
                  <a:miter/>
                </a:ln>
              </p:spPr>
              <p:txBody>
                <a:bodyPr rtlCol="0" anchor="ctr"/>
                <a:lstStyle/>
                <a:p>
                  <a:endParaRPr lang="en-GB"/>
                </a:p>
              </p:txBody>
            </p:sp>
            <p:sp>
              <p:nvSpPr>
                <p:cNvPr id="97" name="Freeform: Shape 96">
                  <a:extLst>
                    <a:ext uri="{FF2B5EF4-FFF2-40B4-BE49-F238E27FC236}">
                      <a16:creationId xmlns:a16="http://schemas.microsoft.com/office/drawing/2014/main" id="{E3FAFF1D-5A85-47B4-A413-5BCA950D39E8}"/>
                    </a:ext>
                  </a:extLst>
                </p:cNvPr>
                <p:cNvSpPr/>
                <p:nvPr/>
              </p:nvSpPr>
              <p:spPr>
                <a:xfrm>
                  <a:off x="8118609" y="4018834"/>
                  <a:ext cx="118462" cy="91943"/>
                </a:xfrm>
                <a:custGeom>
                  <a:avLst/>
                  <a:gdLst>
                    <a:gd name="connsiteX0" fmla="*/ 118462 w 118462"/>
                    <a:gd name="connsiteY0" fmla="*/ 63180 h 91943"/>
                    <a:gd name="connsiteX1" fmla="*/ 13634 w 118462"/>
                    <a:gd name="connsiteY1" fmla="*/ 0 h 91943"/>
                    <a:gd name="connsiteX2" fmla="*/ 0 w 118462"/>
                    <a:gd name="connsiteY2" fmla="*/ 30592 h 91943"/>
                    <a:gd name="connsiteX3" fmla="*/ 101753 w 118462"/>
                    <a:gd name="connsiteY3" fmla="*/ 91943 h 91943"/>
                    <a:gd name="connsiteX4" fmla="*/ 118462 w 118462"/>
                    <a:gd name="connsiteY4" fmla="*/ 63180 h 91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62" h="91943">
                      <a:moveTo>
                        <a:pt x="118462" y="63180"/>
                      </a:moveTo>
                      <a:lnTo>
                        <a:pt x="13634" y="0"/>
                      </a:lnTo>
                      <a:cubicBezTo>
                        <a:pt x="10307" y="10698"/>
                        <a:pt x="5731" y="20967"/>
                        <a:pt x="0" y="30592"/>
                      </a:cubicBezTo>
                      <a:lnTo>
                        <a:pt x="101753" y="91943"/>
                      </a:lnTo>
                      <a:cubicBezTo>
                        <a:pt x="105837" y="81566"/>
                        <a:pt x="111471" y="71868"/>
                        <a:pt x="118462" y="63180"/>
                      </a:cubicBezTo>
                      <a:close/>
                    </a:path>
                  </a:pathLst>
                </a:custGeom>
                <a:solidFill>
                  <a:srgbClr val="FB8113"/>
                </a:solidFill>
                <a:ln w="8235" cap="flat">
                  <a:noFill/>
                  <a:prstDash val="solid"/>
                  <a:miter/>
                </a:ln>
              </p:spPr>
              <p:txBody>
                <a:bodyPr rtlCol="0" anchor="ctr"/>
                <a:lstStyle/>
                <a:p>
                  <a:endParaRPr lang="en-GB"/>
                </a:p>
              </p:txBody>
            </p:sp>
            <p:sp>
              <p:nvSpPr>
                <p:cNvPr id="98" name="Freeform: Shape 97">
                  <a:extLst>
                    <a:ext uri="{FF2B5EF4-FFF2-40B4-BE49-F238E27FC236}">
                      <a16:creationId xmlns:a16="http://schemas.microsoft.com/office/drawing/2014/main" id="{693525AD-6805-4707-8144-1EDB86945522}"/>
                    </a:ext>
                  </a:extLst>
                </p:cNvPr>
                <p:cNvSpPr/>
                <p:nvPr/>
              </p:nvSpPr>
              <p:spPr>
                <a:xfrm>
                  <a:off x="8246133" y="4075280"/>
                  <a:ext cx="149636" cy="149636"/>
                </a:xfrm>
                <a:custGeom>
                  <a:avLst/>
                  <a:gdLst>
                    <a:gd name="connsiteX0" fmla="*/ 149636 w 149636"/>
                    <a:gd name="connsiteY0" fmla="*/ 74818 h 149636"/>
                    <a:gd name="connsiteX1" fmla="*/ 74818 w 149636"/>
                    <a:gd name="connsiteY1" fmla="*/ 149636 h 149636"/>
                    <a:gd name="connsiteX2" fmla="*/ 0 w 149636"/>
                    <a:gd name="connsiteY2" fmla="*/ 74818 h 149636"/>
                    <a:gd name="connsiteX3" fmla="*/ 74818 w 149636"/>
                    <a:gd name="connsiteY3" fmla="*/ 0 h 149636"/>
                    <a:gd name="connsiteX4" fmla="*/ 149636 w 149636"/>
                    <a:gd name="connsiteY4" fmla="*/ 74818 h 149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636" h="149636">
                      <a:moveTo>
                        <a:pt x="149636" y="74818"/>
                      </a:moveTo>
                      <a:cubicBezTo>
                        <a:pt x="149636" y="116139"/>
                        <a:pt x="116139" y="149636"/>
                        <a:pt x="74818" y="149636"/>
                      </a:cubicBezTo>
                      <a:cubicBezTo>
                        <a:pt x="33497" y="149636"/>
                        <a:pt x="0" y="116139"/>
                        <a:pt x="0" y="74818"/>
                      </a:cubicBezTo>
                      <a:cubicBezTo>
                        <a:pt x="0" y="33497"/>
                        <a:pt x="33497" y="0"/>
                        <a:pt x="74818" y="0"/>
                      </a:cubicBezTo>
                      <a:cubicBezTo>
                        <a:pt x="116139" y="0"/>
                        <a:pt x="149636" y="33497"/>
                        <a:pt x="149636" y="74818"/>
                      </a:cubicBezTo>
                      <a:close/>
                    </a:path>
                  </a:pathLst>
                </a:custGeom>
                <a:solidFill>
                  <a:schemeClr val="bg1"/>
                </a:solidFill>
                <a:ln w="8235" cap="flat">
                  <a:noFill/>
                  <a:prstDash val="solid"/>
                  <a:miter/>
                </a:ln>
              </p:spPr>
              <p:txBody>
                <a:bodyPr rtlCol="0" anchor="ctr"/>
                <a:lstStyle/>
                <a:p>
                  <a:endParaRPr lang="en-GB"/>
                </a:p>
              </p:txBody>
            </p:sp>
          </p:grpSp>
          <p:grpSp>
            <p:nvGrpSpPr>
              <p:cNvPr id="74" name="Group 73">
                <a:extLst>
                  <a:ext uri="{FF2B5EF4-FFF2-40B4-BE49-F238E27FC236}">
                    <a16:creationId xmlns:a16="http://schemas.microsoft.com/office/drawing/2014/main" id="{C0150807-2C97-4CDF-A16F-A2FEA310BC84}"/>
                  </a:ext>
                </a:extLst>
              </p:cNvPr>
              <p:cNvGrpSpPr/>
              <p:nvPr/>
            </p:nvGrpSpPr>
            <p:grpSpPr>
              <a:xfrm>
                <a:off x="5066681" y="2971524"/>
                <a:ext cx="478322" cy="533891"/>
                <a:chOff x="5066681" y="2971524"/>
                <a:chExt cx="478322" cy="533891"/>
              </a:xfrm>
            </p:grpSpPr>
            <p:sp>
              <p:nvSpPr>
                <p:cNvPr id="92" name="Freeform: Shape 91">
                  <a:extLst>
                    <a:ext uri="{FF2B5EF4-FFF2-40B4-BE49-F238E27FC236}">
                      <a16:creationId xmlns:a16="http://schemas.microsoft.com/office/drawing/2014/main" id="{D51557FD-55A7-4E30-AFAF-85F08BC0131B}"/>
                    </a:ext>
                  </a:extLst>
                </p:cNvPr>
                <p:cNvSpPr/>
                <p:nvPr/>
              </p:nvSpPr>
              <p:spPr>
                <a:xfrm>
                  <a:off x="5263763" y="3198428"/>
                  <a:ext cx="80083" cy="80083"/>
                </a:xfrm>
                <a:custGeom>
                  <a:avLst/>
                  <a:gdLst>
                    <a:gd name="connsiteX0" fmla="*/ 80084 w 80083"/>
                    <a:gd name="connsiteY0" fmla="*/ 40042 h 80083"/>
                    <a:gd name="connsiteX1" fmla="*/ 40042 w 80083"/>
                    <a:gd name="connsiteY1" fmla="*/ 80084 h 80083"/>
                    <a:gd name="connsiteX2" fmla="*/ 0 w 80083"/>
                    <a:gd name="connsiteY2" fmla="*/ 40042 h 80083"/>
                    <a:gd name="connsiteX3" fmla="*/ 40042 w 80083"/>
                    <a:gd name="connsiteY3" fmla="*/ 0 h 80083"/>
                    <a:gd name="connsiteX4" fmla="*/ 80084 w 80083"/>
                    <a:gd name="connsiteY4" fmla="*/ 40042 h 800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83" h="80083">
                      <a:moveTo>
                        <a:pt x="80084" y="40042"/>
                      </a:moveTo>
                      <a:cubicBezTo>
                        <a:pt x="80084" y="62156"/>
                        <a:pt x="62156" y="80084"/>
                        <a:pt x="40042" y="80084"/>
                      </a:cubicBezTo>
                      <a:cubicBezTo>
                        <a:pt x="17927" y="80084"/>
                        <a:pt x="0" y="62156"/>
                        <a:pt x="0" y="40042"/>
                      </a:cubicBezTo>
                      <a:cubicBezTo>
                        <a:pt x="0" y="17927"/>
                        <a:pt x="17927" y="0"/>
                        <a:pt x="40042" y="0"/>
                      </a:cubicBezTo>
                      <a:cubicBezTo>
                        <a:pt x="62156" y="0"/>
                        <a:pt x="80084" y="17927"/>
                        <a:pt x="80084" y="40042"/>
                      </a:cubicBezTo>
                      <a:close/>
                    </a:path>
                  </a:pathLst>
                </a:custGeom>
                <a:solidFill>
                  <a:srgbClr val="FB8113"/>
                </a:solidFill>
                <a:ln w="6648" cap="flat">
                  <a:noFill/>
                  <a:prstDash val="solid"/>
                  <a:miter/>
                </a:ln>
              </p:spPr>
              <p:txBody>
                <a:bodyPr rtlCol="0" anchor="ctr"/>
                <a:lstStyle/>
                <a:p>
                  <a:endParaRPr lang="en-GB"/>
                </a:p>
              </p:txBody>
            </p:sp>
            <p:sp>
              <p:nvSpPr>
                <p:cNvPr id="93" name="Freeform: Shape 92">
                  <a:extLst>
                    <a:ext uri="{FF2B5EF4-FFF2-40B4-BE49-F238E27FC236}">
                      <a16:creationId xmlns:a16="http://schemas.microsoft.com/office/drawing/2014/main" id="{1609F556-33B5-45F2-922B-4E0D78F14E62}"/>
                    </a:ext>
                  </a:extLst>
                </p:cNvPr>
                <p:cNvSpPr/>
                <p:nvPr/>
              </p:nvSpPr>
              <p:spPr>
                <a:xfrm>
                  <a:off x="5066681" y="2971524"/>
                  <a:ext cx="478322" cy="533891"/>
                </a:xfrm>
                <a:custGeom>
                  <a:avLst/>
                  <a:gdLst>
                    <a:gd name="connsiteX0" fmla="*/ 472036 w 478322"/>
                    <a:gd name="connsiteY0" fmla="*/ 133473 h 533891"/>
                    <a:gd name="connsiteX1" fmla="*/ 400628 w 478322"/>
                    <a:gd name="connsiteY1" fmla="*/ 104776 h 533891"/>
                    <a:gd name="connsiteX2" fmla="*/ 325215 w 478322"/>
                    <a:gd name="connsiteY2" fmla="*/ 116121 h 533891"/>
                    <a:gd name="connsiteX3" fmla="*/ 237123 w 478322"/>
                    <a:gd name="connsiteY3" fmla="*/ 0 h 533891"/>
                    <a:gd name="connsiteX4" fmla="*/ 149698 w 478322"/>
                    <a:gd name="connsiteY4" fmla="*/ 114787 h 533891"/>
                    <a:gd name="connsiteX5" fmla="*/ 77623 w 478322"/>
                    <a:gd name="connsiteY5" fmla="*/ 104109 h 533891"/>
                    <a:gd name="connsiteX6" fmla="*/ 6215 w 478322"/>
                    <a:gd name="connsiteY6" fmla="*/ 132806 h 533891"/>
                    <a:gd name="connsiteX7" fmla="*/ 63608 w 478322"/>
                    <a:gd name="connsiteY7" fmla="*/ 268281 h 533891"/>
                    <a:gd name="connsiteX8" fmla="*/ 9552 w 478322"/>
                    <a:gd name="connsiteY8" fmla="*/ 399751 h 533891"/>
                    <a:gd name="connsiteX9" fmla="*/ 80960 w 478322"/>
                    <a:gd name="connsiteY9" fmla="*/ 428448 h 533891"/>
                    <a:gd name="connsiteX10" fmla="*/ 149698 w 478322"/>
                    <a:gd name="connsiteY10" fmla="*/ 419105 h 533891"/>
                    <a:gd name="connsiteX11" fmla="*/ 237123 w 478322"/>
                    <a:gd name="connsiteY11" fmla="*/ 533892 h 533891"/>
                    <a:gd name="connsiteX12" fmla="*/ 324548 w 478322"/>
                    <a:gd name="connsiteY12" fmla="*/ 419105 h 533891"/>
                    <a:gd name="connsiteX13" fmla="*/ 396623 w 478322"/>
                    <a:gd name="connsiteY13" fmla="*/ 429783 h 533891"/>
                    <a:gd name="connsiteX14" fmla="*/ 468031 w 478322"/>
                    <a:gd name="connsiteY14" fmla="*/ 401086 h 533891"/>
                    <a:gd name="connsiteX15" fmla="*/ 413975 w 478322"/>
                    <a:gd name="connsiteY15" fmla="*/ 269615 h 533891"/>
                    <a:gd name="connsiteX16" fmla="*/ 472036 w 478322"/>
                    <a:gd name="connsiteY16" fmla="*/ 133473 h 533891"/>
                    <a:gd name="connsiteX17" fmla="*/ 400628 w 478322"/>
                    <a:gd name="connsiteY17" fmla="*/ 131471 h 533891"/>
                    <a:gd name="connsiteX18" fmla="*/ 448678 w 478322"/>
                    <a:gd name="connsiteY18" fmla="*/ 146820 h 533891"/>
                    <a:gd name="connsiteX19" fmla="*/ 395289 w 478322"/>
                    <a:gd name="connsiteY19" fmla="*/ 250262 h 533891"/>
                    <a:gd name="connsiteX20" fmla="*/ 341232 w 478322"/>
                    <a:gd name="connsiteY20" fmla="*/ 206883 h 533891"/>
                    <a:gd name="connsiteX21" fmla="*/ 331222 w 478322"/>
                    <a:gd name="connsiteY21" fmla="*/ 141481 h 533891"/>
                    <a:gd name="connsiteX22" fmla="*/ 400628 w 478322"/>
                    <a:gd name="connsiteY22" fmla="*/ 131471 h 533891"/>
                    <a:gd name="connsiteX23" fmla="*/ 281169 w 478322"/>
                    <a:gd name="connsiteY23" fmla="*/ 336352 h 533891"/>
                    <a:gd name="connsiteX24" fmla="*/ 239125 w 478322"/>
                    <a:gd name="connsiteY24" fmla="*/ 358375 h 533891"/>
                    <a:gd name="connsiteX25" fmla="*/ 197081 w 478322"/>
                    <a:gd name="connsiteY25" fmla="*/ 336352 h 533891"/>
                    <a:gd name="connsiteX26" fmla="*/ 158374 w 478322"/>
                    <a:gd name="connsiteY26" fmla="*/ 312327 h 533891"/>
                    <a:gd name="connsiteX27" fmla="*/ 157040 w 478322"/>
                    <a:gd name="connsiteY27" fmla="*/ 266946 h 533891"/>
                    <a:gd name="connsiteX28" fmla="*/ 158374 w 478322"/>
                    <a:gd name="connsiteY28" fmla="*/ 224234 h 533891"/>
                    <a:gd name="connsiteX29" fmla="*/ 201086 w 478322"/>
                    <a:gd name="connsiteY29" fmla="*/ 197540 h 533891"/>
                    <a:gd name="connsiteX30" fmla="*/ 239125 w 478322"/>
                    <a:gd name="connsiteY30" fmla="*/ 177519 h 533891"/>
                    <a:gd name="connsiteX31" fmla="*/ 277165 w 478322"/>
                    <a:gd name="connsiteY31" fmla="*/ 197540 h 533891"/>
                    <a:gd name="connsiteX32" fmla="*/ 315872 w 478322"/>
                    <a:gd name="connsiteY32" fmla="*/ 221565 h 533891"/>
                    <a:gd name="connsiteX33" fmla="*/ 317207 w 478322"/>
                    <a:gd name="connsiteY33" fmla="*/ 266946 h 533891"/>
                    <a:gd name="connsiteX34" fmla="*/ 315205 w 478322"/>
                    <a:gd name="connsiteY34" fmla="*/ 314996 h 533891"/>
                    <a:gd name="connsiteX35" fmla="*/ 281169 w 478322"/>
                    <a:gd name="connsiteY35" fmla="*/ 336352 h 533891"/>
                    <a:gd name="connsiteX36" fmla="*/ 311868 w 478322"/>
                    <a:gd name="connsiteY36" fmla="*/ 349032 h 533891"/>
                    <a:gd name="connsiteX37" fmla="*/ 305862 w 478322"/>
                    <a:gd name="connsiteY37" fmla="*/ 385737 h 533891"/>
                    <a:gd name="connsiteX38" fmla="*/ 270491 w 478322"/>
                    <a:gd name="connsiteY38" fmla="*/ 372389 h 533891"/>
                    <a:gd name="connsiteX39" fmla="*/ 294517 w 478322"/>
                    <a:gd name="connsiteY39" fmla="*/ 359042 h 533891"/>
                    <a:gd name="connsiteX40" fmla="*/ 311868 w 478322"/>
                    <a:gd name="connsiteY40" fmla="*/ 349032 h 533891"/>
                    <a:gd name="connsiteX41" fmla="*/ 207759 w 478322"/>
                    <a:gd name="connsiteY41" fmla="*/ 372389 h 533891"/>
                    <a:gd name="connsiteX42" fmla="*/ 169052 w 478322"/>
                    <a:gd name="connsiteY42" fmla="*/ 386404 h 533891"/>
                    <a:gd name="connsiteX43" fmla="*/ 162378 w 478322"/>
                    <a:gd name="connsiteY43" fmla="*/ 346362 h 533891"/>
                    <a:gd name="connsiteX44" fmla="*/ 184401 w 478322"/>
                    <a:gd name="connsiteY44" fmla="*/ 359710 h 533891"/>
                    <a:gd name="connsiteX45" fmla="*/ 207759 w 478322"/>
                    <a:gd name="connsiteY45" fmla="*/ 372389 h 533891"/>
                    <a:gd name="connsiteX46" fmla="*/ 131012 w 478322"/>
                    <a:gd name="connsiteY46" fmla="*/ 292306 h 533891"/>
                    <a:gd name="connsiteX47" fmla="*/ 102316 w 478322"/>
                    <a:gd name="connsiteY47" fmla="*/ 268281 h 533891"/>
                    <a:gd name="connsiteX48" fmla="*/ 131012 w 478322"/>
                    <a:gd name="connsiteY48" fmla="*/ 244255 h 533891"/>
                    <a:gd name="connsiteX49" fmla="*/ 130345 w 478322"/>
                    <a:gd name="connsiteY49" fmla="*/ 266946 h 533891"/>
                    <a:gd name="connsiteX50" fmla="*/ 131012 w 478322"/>
                    <a:gd name="connsiteY50" fmla="*/ 292306 h 533891"/>
                    <a:gd name="connsiteX51" fmla="*/ 161711 w 478322"/>
                    <a:gd name="connsiteY51" fmla="*/ 190199 h 533891"/>
                    <a:gd name="connsiteX52" fmla="*/ 168385 w 478322"/>
                    <a:gd name="connsiteY52" fmla="*/ 148155 h 533891"/>
                    <a:gd name="connsiteX53" fmla="*/ 207759 w 478322"/>
                    <a:gd name="connsiteY53" fmla="*/ 162837 h 533891"/>
                    <a:gd name="connsiteX54" fmla="*/ 187071 w 478322"/>
                    <a:gd name="connsiteY54" fmla="*/ 174182 h 533891"/>
                    <a:gd name="connsiteX55" fmla="*/ 161711 w 478322"/>
                    <a:gd name="connsiteY55" fmla="*/ 190199 h 533891"/>
                    <a:gd name="connsiteX56" fmla="*/ 269824 w 478322"/>
                    <a:gd name="connsiteY56" fmla="*/ 162837 h 533891"/>
                    <a:gd name="connsiteX57" fmla="*/ 305862 w 478322"/>
                    <a:gd name="connsiteY57" fmla="*/ 149490 h 533891"/>
                    <a:gd name="connsiteX58" fmla="*/ 312535 w 478322"/>
                    <a:gd name="connsiteY58" fmla="*/ 187529 h 533891"/>
                    <a:gd name="connsiteX59" fmla="*/ 290512 w 478322"/>
                    <a:gd name="connsiteY59" fmla="*/ 174182 h 533891"/>
                    <a:gd name="connsiteX60" fmla="*/ 269824 w 478322"/>
                    <a:gd name="connsiteY60" fmla="*/ 162837 h 533891"/>
                    <a:gd name="connsiteX61" fmla="*/ 343234 w 478322"/>
                    <a:gd name="connsiteY61" fmla="*/ 241586 h 533891"/>
                    <a:gd name="connsiteX62" fmla="*/ 375935 w 478322"/>
                    <a:gd name="connsiteY62" fmla="*/ 268948 h 533891"/>
                    <a:gd name="connsiteX63" fmla="*/ 343234 w 478322"/>
                    <a:gd name="connsiteY63" fmla="*/ 295643 h 533891"/>
                    <a:gd name="connsiteX64" fmla="*/ 343902 w 478322"/>
                    <a:gd name="connsiteY64" fmla="*/ 267613 h 533891"/>
                    <a:gd name="connsiteX65" fmla="*/ 343234 w 478322"/>
                    <a:gd name="connsiteY65" fmla="*/ 241586 h 533891"/>
                    <a:gd name="connsiteX66" fmla="*/ 237123 w 478322"/>
                    <a:gd name="connsiteY66" fmla="*/ 26695 h 533891"/>
                    <a:gd name="connsiteX67" fmla="*/ 299856 w 478322"/>
                    <a:gd name="connsiteY67" fmla="*/ 123462 h 533891"/>
                    <a:gd name="connsiteX68" fmla="*/ 239125 w 478322"/>
                    <a:gd name="connsiteY68" fmla="*/ 147488 h 533891"/>
                    <a:gd name="connsiteX69" fmla="*/ 175058 w 478322"/>
                    <a:gd name="connsiteY69" fmla="*/ 122128 h 533891"/>
                    <a:gd name="connsiteX70" fmla="*/ 237123 w 478322"/>
                    <a:gd name="connsiteY70" fmla="*/ 26695 h 533891"/>
                    <a:gd name="connsiteX71" fmla="*/ 28905 w 478322"/>
                    <a:gd name="connsiteY71" fmla="*/ 146820 h 533891"/>
                    <a:gd name="connsiteX72" fmla="*/ 76956 w 478322"/>
                    <a:gd name="connsiteY72" fmla="*/ 131471 h 533891"/>
                    <a:gd name="connsiteX73" fmla="*/ 142357 w 478322"/>
                    <a:gd name="connsiteY73" fmla="*/ 140814 h 533891"/>
                    <a:gd name="connsiteX74" fmla="*/ 132347 w 478322"/>
                    <a:gd name="connsiteY74" fmla="*/ 209552 h 533891"/>
                    <a:gd name="connsiteX75" fmla="*/ 82295 w 478322"/>
                    <a:gd name="connsiteY75" fmla="*/ 250262 h 533891"/>
                    <a:gd name="connsiteX76" fmla="*/ 28905 w 478322"/>
                    <a:gd name="connsiteY76" fmla="*/ 146820 h 533891"/>
                    <a:gd name="connsiteX77" fmla="*/ 80960 w 478322"/>
                    <a:gd name="connsiteY77" fmla="*/ 402421 h 533891"/>
                    <a:gd name="connsiteX78" fmla="*/ 32910 w 478322"/>
                    <a:gd name="connsiteY78" fmla="*/ 387071 h 533891"/>
                    <a:gd name="connsiteX79" fmla="*/ 82962 w 478322"/>
                    <a:gd name="connsiteY79" fmla="*/ 286967 h 533891"/>
                    <a:gd name="connsiteX80" fmla="*/ 133014 w 478322"/>
                    <a:gd name="connsiteY80" fmla="*/ 327009 h 533891"/>
                    <a:gd name="connsiteX81" fmla="*/ 143025 w 478322"/>
                    <a:gd name="connsiteY81" fmla="*/ 393745 h 533891"/>
                    <a:gd name="connsiteX82" fmla="*/ 80960 w 478322"/>
                    <a:gd name="connsiteY82" fmla="*/ 402421 h 533891"/>
                    <a:gd name="connsiteX83" fmla="*/ 237123 w 478322"/>
                    <a:gd name="connsiteY83" fmla="*/ 507197 h 533891"/>
                    <a:gd name="connsiteX84" fmla="*/ 175058 w 478322"/>
                    <a:gd name="connsiteY84" fmla="*/ 412431 h 533891"/>
                    <a:gd name="connsiteX85" fmla="*/ 239125 w 478322"/>
                    <a:gd name="connsiteY85" fmla="*/ 387739 h 533891"/>
                    <a:gd name="connsiteX86" fmla="*/ 299188 w 478322"/>
                    <a:gd name="connsiteY86" fmla="*/ 411097 h 533891"/>
                    <a:gd name="connsiteX87" fmla="*/ 237123 w 478322"/>
                    <a:gd name="connsiteY87" fmla="*/ 507197 h 533891"/>
                    <a:gd name="connsiteX88" fmla="*/ 445341 w 478322"/>
                    <a:gd name="connsiteY88" fmla="*/ 387071 h 533891"/>
                    <a:gd name="connsiteX89" fmla="*/ 397291 w 478322"/>
                    <a:gd name="connsiteY89" fmla="*/ 402421 h 533891"/>
                    <a:gd name="connsiteX90" fmla="*/ 331889 w 478322"/>
                    <a:gd name="connsiteY90" fmla="*/ 393078 h 533891"/>
                    <a:gd name="connsiteX91" fmla="*/ 341232 w 478322"/>
                    <a:gd name="connsiteY91" fmla="*/ 329678 h 533891"/>
                    <a:gd name="connsiteX92" fmla="*/ 395289 w 478322"/>
                    <a:gd name="connsiteY92" fmla="*/ 286967 h 533891"/>
                    <a:gd name="connsiteX93" fmla="*/ 445341 w 478322"/>
                    <a:gd name="connsiteY93" fmla="*/ 387071 h 53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78322" h="533891">
                      <a:moveTo>
                        <a:pt x="472036" y="133473"/>
                      </a:moveTo>
                      <a:cubicBezTo>
                        <a:pt x="460690" y="114119"/>
                        <a:pt x="435331" y="104776"/>
                        <a:pt x="400628" y="104776"/>
                      </a:cubicBezTo>
                      <a:cubicBezTo>
                        <a:pt x="378605" y="104776"/>
                        <a:pt x="353245" y="108780"/>
                        <a:pt x="325215" y="116121"/>
                      </a:cubicBezTo>
                      <a:cubicBezTo>
                        <a:pt x="305862" y="46048"/>
                        <a:pt x="273828" y="0"/>
                        <a:pt x="237123" y="0"/>
                      </a:cubicBezTo>
                      <a:cubicBezTo>
                        <a:pt x="201086" y="0"/>
                        <a:pt x="168385" y="45381"/>
                        <a:pt x="149698" y="114787"/>
                      </a:cubicBezTo>
                      <a:cubicBezTo>
                        <a:pt x="123004" y="108113"/>
                        <a:pt x="98979" y="104109"/>
                        <a:pt x="77623" y="104109"/>
                      </a:cubicBezTo>
                      <a:cubicBezTo>
                        <a:pt x="42920" y="104109"/>
                        <a:pt x="17560" y="113452"/>
                        <a:pt x="6215" y="132806"/>
                      </a:cubicBezTo>
                      <a:cubicBezTo>
                        <a:pt x="-12471" y="164839"/>
                        <a:pt x="12221" y="216226"/>
                        <a:pt x="63608" y="268281"/>
                      </a:cubicBezTo>
                      <a:cubicBezTo>
                        <a:pt x="14223" y="319000"/>
                        <a:pt x="-8467" y="368385"/>
                        <a:pt x="9552" y="399751"/>
                      </a:cubicBezTo>
                      <a:cubicBezTo>
                        <a:pt x="20897" y="419105"/>
                        <a:pt x="46257" y="428448"/>
                        <a:pt x="80960" y="428448"/>
                      </a:cubicBezTo>
                      <a:cubicBezTo>
                        <a:pt x="100981" y="428448"/>
                        <a:pt x="124339" y="425111"/>
                        <a:pt x="149698" y="419105"/>
                      </a:cubicBezTo>
                      <a:cubicBezTo>
                        <a:pt x="169052" y="488511"/>
                        <a:pt x="201086" y="533892"/>
                        <a:pt x="237123" y="533892"/>
                      </a:cubicBezTo>
                      <a:cubicBezTo>
                        <a:pt x="273161" y="533892"/>
                        <a:pt x="305862" y="488511"/>
                        <a:pt x="324548" y="419105"/>
                      </a:cubicBezTo>
                      <a:cubicBezTo>
                        <a:pt x="351243" y="425779"/>
                        <a:pt x="375268" y="429783"/>
                        <a:pt x="396623" y="429783"/>
                      </a:cubicBezTo>
                      <a:cubicBezTo>
                        <a:pt x="431326" y="429783"/>
                        <a:pt x="456686" y="420440"/>
                        <a:pt x="468031" y="401086"/>
                      </a:cubicBezTo>
                      <a:cubicBezTo>
                        <a:pt x="486050" y="369720"/>
                        <a:pt x="463360" y="320335"/>
                        <a:pt x="413975" y="269615"/>
                      </a:cubicBezTo>
                      <a:cubicBezTo>
                        <a:pt x="466697" y="216893"/>
                        <a:pt x="490722" y="165506"/>
                        <a:pt x="472036" y="133473"/>
                      </a:cubicBezTo>
                      <a:close/>
                      <a:moveTo>
                        <a:pt x="400628" y="131471"/>
                      </a:moveTo>
                      <a:cubicBezTo>
                        <a:pt x="425320" y="131471"/>
                        <a:pt x="443339" y="137477"/>
                        <a:pt x="448678" y="146820"/>
                      </a:cubicBezTo>
                      <a:cubicBezTo>
                        <a:pt x="458688" y="164172"/>
                        <a:pt x="440669" y="204881"/>
                        <a:pt x="395289" y="250262"/>
                      </a:cubicBezTo>
                      <a:cubicBezTo>
                        <a:pt x="379272" y="235580"/>
                        <a:pt x="361253" y="220898"/>
                        <a:pt x="341232" y="206883"/>
                      </a:cubicBezTo>
                      <a:cubicBezTo>
                        <a:pt x="339230" y="184193"/>
                        <a:pt x="335893" y="162170"/>
                        <a:pt x="331222" y="141481"/>
                      </a:cubicBezTo>
                      <a:cubicBezTo>
                        <a:pt x="356582" y="134808"/>
                        <a:pt x="380607" y="131471"/>
                        <a:pt x="400628" y="131471"/>
                      </a:cubicBezTo>
                      <a:close/>
                      <a:moveTo>
                        <a:pt x="281169" y="336352"/>
                      </a:moveTo>
                      <a:cubicBezTo>
                        <a:pt x="267155" y="344360"/>
                        <a:pt x="253140" y="351701"/>
                        <a:pt x="239125" y="358375"/>
                      </a:cubicBezTo>
                      <a:cubicBezTo>
                        <a:pt x="225111" y="351701"/>
                        <a:pt x="211096" y="344360"/>
                        <a:pt x="197081" y="336352"/>
                      </a:cubicBezTo>
                      <a:cubicBezTo>
                        <a:pt x="183734" y="328343"/>
                        <a:pt x="170387" y="320335"/>
                        <a:pt x="158374" y="312327"/>
                      </a:cubicBezTo>
                      <a:cubicBezTo>
                        <a:pt x="157040" y="297645"/>
                        <a:pt x="157040" y="282963"/>
                        <a:pt x="157040" y="266946"/>
                      </a:cubicBezTo>
                      <a:cubicBezTo>
                        <a:pt x="157040" y="252264"/>
                        <a:pt x="157707" y="238249"/>
                        <a:pt x="158374" y="224234"/>
                      </a:cubicBezTo>
                      <a:cubicBezTo>
                        <a:pt x="171722" y="214891"/>
                        <a:pt x="185736" y="206216"/>
                        <a:pt x="201086" y="197540"/>
                      </a:cubicBezTo>
                      <a:cubicBezTo>
                        <a:pt x="213765" y="190199"/>
                        <a:pt x="226445" y="183525"/>
                        <a:pt x="239125" y="177519"/>
                      </a:cubicBezTo>
                      <a:cubicBezTo>
                        <a:pt x="251805" y="183525"/>
                        <a:pt x="264485" y="190199"/>
                        <a:pt x="277165" y="197540"/>
                      </a:cubicBezTo>
                      <a:cubicBezTo>
                        <a:pt x="290512" y="205548"/>
                        <a:pt x="303860" y="213557"/>
                        <a:pt x="315872" y="221565"/>
                      </a:cubicBezTo>
                      <a:cubicBezTo>
                        <a:pt x="317207" y="236247"/>
                        <a:pt x="317207" y="250929"/>
                        <a:pt x="317207" y="266946"/>
                      </a:cubicBezTo>
                      <a:cubicBezTo>
                        <a:pt x="317207" y="283630"/>
                        <a:pt x="316540" y="299647"/>
                        <a:pt x="315205" y="314996"/>
                      </a:cubicBezTo>
                      <a:cubicBezTo>
                        <a:pt x="304527" y="322337"/>
                        <a:pt x="293182" y="329011"/>
                        <a:pt x="281169" y="336352"/>
                      </a:cubicBezTo>
                      <a:close/>
                      <a:moveTo>
                        <a:pt x="311868" y="349032"/>
                      </a:moveTo>
                      <a:cubicBezTo>
                        <a:pt x="309866" y="361712"/>
                        <a:pt x="307864" y="374392"/>
                        <a:pt x="305862" y="385737"/>
                      </a:cubicBezTo>
                      <a:cubicBezTo>
                        <a:pt x="294517" y="381733"/>
                        <a:pt x="282504" y="377728"/>
                        <a:pt x="270491" y="372389"/>
                      </a:cubicBezTo>
                      <a:cubicBezTo>
                        <a:pt x="278500" y="368385"/>
                        <a:pt x="286508" y="363714"/>
                        <a:pt x="294517" y="359042"/>
                      </a:cubicBezTo>
                      <a:cubicBezTo>
                        <a:pt x="300523" y="355705"/>
                        <a:pt x="306529" y="352369"/>
                        <a:pt x="311868" y="349032"/>
                      </a:cubicBezTo>
                      <a:close/>
                      <a:moveTo>
                        <a:pt x="207759" y="372389"/>
                      </a:moveTo>
                      <a:cubicBezTo>
                        <a:pt x="194412" y="377728"/>
                        <a:pt x="181732" y="382400"/>
                        <a:pt x="169052" y="386404"/>
                      </a:cubicBezTo>
                      <a:cubicBezTo>
                        <a:pt x="166383" y="373724"/>
                        <a:pt x="164381" y="360377"/>
                        <a:pt x="162378" y="346362"/>
                      </a:cubicBezTo>
                      <a:cubicBezTo>
                        <a:pt x="169719" y="351034"/>
                        <a:pt x="176393" y="355038"/>
                        <a:pt x="184401" y="359710"/>
                      </a:cubicBezTo>
                      <a:cubicBezTo>
                        <a:pt x="191742" y="363714"/>
                        <a:pt x="199751" y="368385"/>
                        <a:pt x="207759" y="372389"/>
                      </a:cubicBezTo>
                      <a:close/>
                      <a:moveTo>
                        <a:pt x="131012" y="292306"/>
                      </a:moveTo>
                      <a:cubicBezTo>
                        <a:pt x="120334" y="284297"/>
                        <a:pt x="110991" y="276289"/>
                        <a:pt x="102316" y="268281"/>
                      </a:cubicBezTo>
                      <a:cubicBezTo>
                        <a:pt x="110991" y="260272"/>
                        <a:pt x="121002" y="252264"/>
                        <a:pt x="131012" y="244255"/>
                      </a:cubicBezTo>
                      <a:cubicBezTo>
                        <a:pt x="131012" y="251596"/>
                        <a:pt x="130345" y="258937"/>
                        <a:pt x="130345" y="266946"/>
                      </a:cubicBezTo>
                      <a:cubicBezTo>
                        <a:pt x="130345" y="275622"/>
                        <a:pt x="130345" y="284297"/>
                        <a:pt x="131012" y="292306"/>
                      </a:cubicBezTo>
                      <a:close/>
                      <a:moveTo>
                        <a:pt x="161711" y="190199"/>
                      </a:moveTo>
                      <a:cubicBezTo>
                        <a:pt x="163713" y="175517"/>
                        <a:pt x="165715" y="161502"/>
                        <a:pt x="168385" y="148155"/>
                      </a:cubicBezTo>
                      <a:cubicBezTo>
                        <a:pt x="181065" y="152159"/>
                        <a:pt x="194412" y="157498"/>
                        <a:pt x="207759" y="162837"/>
                      </a:cubicBezTo>
                      <a:cubicBezTo>
                        <a:pt x="201086" y="166174"/>
                        <a:pt x="193745" y="170178"/>
                        <a:pt x="187071" y="174182"/>
                      </a:cubicBezTo>
                      <a:cubicBezTo>
                        <a:pt x="179063" y="179521"/>
                        <a:pt x="170387" y="184860"/>
                        <a:pt x="161711" y="190199"/>
                      </a:cubicBezTo>
                      <a:close/>
                      <a:moveTo>
                        <a:pt x="269824" y="162837"/>
                      </a:moveTo>
                      <a:cubicBezTo>
                        <a:pt x="281837" y="157498"/>
                        <a:pt x="293849" y="153494"/>
                        <a:pt x="305862" y="149490"/>
                      </a:cubicBezTo>
                      <a:cubicBezTo>
                        <a:pt x="308531" y="161502"/>
                        <a:pt x="310533" y="174182"/>
                        <a:pt x="312535" y="187529"/>
                      </a:cubicBezTo>
                      <a:cubicBezTo>
                        <a:pt x="305194" y="182858"/>
                        <a:pt x="298521" y="178854"/>
                        <a:pt x="290512" y="174182"/>
                      </a:cubicBezTo>
                      <a:cubicBezTo>
                        <a:pt x="283839" y="170845"/>
                        <a:pt x="277165" y="166841"/>
                        <a:pt x="269824" y="162837"/>
                      </a:cubicBezTo>
                      <a:close/>
                      <a:moveTo>
                        <a:pt x="343234" y="241586"/>
                      </a:moveTo>
                      <a:cubicBezTo>
                        <a:pt x="355247" y="250929"/>
                        <a:pt x="365925" y="259605"/>
                        <a:pt x="375935" y="268948"/>
                      </a:cubicBezTo>
                      <a:cubicBezTo>
                        <a:pt x="365925" y="277624"/>
                        <a:pt x="355247" y="286967"/>
                        <a:pt x="343234" y="295643"/>
                      </a:cubicBezTo>
                      <a:cubicBezTo>
                        <a:pt x="343902" y="286299"/>
                        <a:pt x="343902" y="276956"/>
                        <a:pt x="343902" y="267613"/>
                      </a:cubicBezTo>
                      <a:cubicBezTo>
                        <a:pt x="343902" y="258270"/>
                        <a:pt x="343902" y="249594"/>
                        <a:pt x="343234" y="241586"/>
                      </a:cubicBezTo>
                      <a:close/>
                      <a:moveTo>
                        <a:pt x="237123" y="26695"/>
                      </a:moveTo>
                      <a:cubicBezTo>
                        <a:pt x="257144" y="26695"/>
                        <a:pt x="283171" y="62065"/>
                        <a:pt x="299856" y="123462"/>
                      </a:cubicBezTo>
                      <a:cubicBezTo>
                        <a:pt x="280502" y="130136"/>
                        <a:pt x="259814" y="138144"/>
                        <a:pt x="239125" y="147488"/>
                      </a:cubicBezTo>
                      <a:cubicBezTo>
                        <a:pt x="217102" y="137477"/>
                        <a:pt x="195747" y="128801"/>
                        <a:pt x="175058" y="122128"/>
                      </a:cubicBezTo>
                      <a:cubicBezTo>
                        <a:pt x="191742" y="61398"/>
                        <a:pt x="217102" y="26695"/>
                        <a:pt x="237123" y="26695"/>
                      </a:cubicBezTo>
                      <a:close/>
                      <a:moveTo>
                        <a:pt x="28905" y="146820"/>
                      </a:moveTo>
                      <a:cubicBezTo>
                        <a:pt x="34912" y="136810"/>
                        <a:pt x="52263" y="131471"/>
                        <a:pt x="76956" y="131471"/>
                      </a:cubicBezTo>
                      <a:cubicBezTo>
                        <a:pt x="96309" y="131471"/>
                        <a:pt x="118332" y="134808"/>
                        <a:pt x="142357" y="140814"/>
                      </a:cubicBezTo>
                      <a:cubicBezTo>
                        <a:pt x="137686" y="162170"/>
                        <a:pt x="134349" y="185527"/>
                        <a:pt x="132347" y="209552"/>
                      </a:cubicBezTo>
                      <a:cubicBezTo>
                        <a:pt x="113661" y="222900"/>
                        <a:pt x="96977" y="236247"/>
                        <a:pt x="82295" y="250262"/>
                      </a:cubicBezTo>
                      <a:cubicBezTo>
                        <a:pt x="37581" y="204881"/>
                        <a:pt x="18895" y="164172"/>
                        <a:pt x="28905" y="146820"/>
                      </a:cubicBezTo>
                      <a:close/>
                      <a:moveTo>
                        <a:pt x="80960" y="402421"/>
                      </a:moveTo>
                      <a:cubicBezTo>
                        <a:pt x="56267" y="402421"/>
                        <a:pt x="38249" y="396415"/>
                        <a:pt x="32910" y="387071"/>
                      </a:cubicBezTo>
                      <a:cubicBezTo>
                        <a:pt x="22899" y="369720"/>
                        <a:pt x="40251" y="331013"/>
                        <a:pt x="82962" y="286967"/>
                      </a:cubicBezTo>
                      <a:cubicBezTo>
                        <a:pt x="98311" y="300314"/>
                        <a:pt x="114996" y="313661"/>
                        <a:pt x="133014" y="327009"/>
                      </a:cubicBezTo>
                      <a:cubicBezTo>
                        <a:pt x="135016" y="350366"/>
                        <a:pt x="138353" y="373057"/>
                        <a:pt x="143025" y="393745"/>
                      </a:cubicBezTo>
                      <a:cubicBezTo>
                        <a:pt x="121002" y="399751"/>
                        <a:pt x="99646" y="402421"/>
                        <a:pt x="80960" y="402421"/>
                      </a:cubicBezTo>
                      <a:close/>
                      <a:moveTo>
                        <a:pt x="237123" y="507197"/>
                      </a:moveTo>
                      <a:cubicBezTo>
                        <a:pt x="217102" y="507197"/>
                        <a:pt x="191742" y="472494"/>
                        <a:pt x="175058" y="412431"/>
                      </a:cubicBezTo>
                      <a:cubicBezTo>
                        <a:pt x="195747" y="405758"/>
                        <a:pt x="217102" y="397749"/>
                        <a:pt x="239125" y="387739"/>
                      </a:cubicBezTo>
                      <a:cubicBezTo>
                        <a:pt x="259814" y="397082"/>
                        <a:pt x="279835" y="405090"/>
                        <a:pt x="299188" y="411097"/>
                      </a:cubicBezTo>
                      <a:cubicBezTo>
                        <a:pt x="282504" y="472494"/>
                        <a:pt x="257144" y="507197"/>
                        <a:pt x="237123" y="507197"/>
                      </a:cubicBezTo>
                      <a:close/>
                      <a:moveTo>
                        <a:pt x="445341" y="387071"/>
                      </a:moveTo>
                      <a:cubicBezTo>
                        <a:pt x="439335" y="397082"/>
                        <a:pt x="421983" y="402421"/>
                        <a:pt x="397291" y="402421"/>
                      </a:cubicBezTo>
                      <a:cubicBezTo>
                        <a:pt x="377937" y="402421"/>
                        <a:pt x="355247" y="399084"/>
                        <a:pt x="331889" y="393078"/>
                      </a:cubicBezTo>
                      <a:cubicBezTo>
                        <a:pt x="335893" y="373057"/>
                        <a:pt x="339230" y="352369"/>
                        <a:pt x="341232" y="329678"/>
                      </a:cubicBezTo>
                      <a:cubicBezTo>
                        <a:pt x="361253" y="315663"/>
                        <a:pt x="379272" y="301649"/>
                        <a:pt x="395289" y="286967"/>
                      </a:cubicBezTo>
                      <a:cubicBezTo>
                        <a:pt x="438000" y="331013"/>
                        <a:pt x="455351" y="369720"/>
                        <a:pt x="445341" y="387071"/>
                      </a:cubicBezTo>
                      <a:close/>
                    </a:path>
                  </a:pathLst>
                </a:custGeom>
                <a:solidFill>
                  <a:schemeClr val="bg1"/>
                </a:solidFill>
                <a:ln w="6648" cap="flat">
                  <a:noFill/>
                  <a:prstDash val="solid"/>
                  <a:miter/>
                </a:ln>
              </p:spPr>
              <p:txBody>
                <a:bodyPr rtlCol="0" anchor="ctr"/>
                <a:lstStyle/>
                <a:p>
                  <a:endParaRPr lang="en-GB"/>
                </a:p>
              </p:txBody>
            </p:sp>
          </p:grpSp>
          <p:grpSp>
            <p:nvGrpSpPr>
              <p:cNvPr id="75" name="Group 74">
                <a:extLst>
                  <a:ext uri="{FF2B5EF4-FFF2-40B4-BE49-F238E27FC236}">
                    <a16:creationId xmlns:a16="http://schemas.microsoft.com/office/drawing/2014/main" id="{A5FE10DC-B799-4923-A3A4-5238CAD143C4}"/>
                  </a:ext>
                </a:extLst>
              </p:cNvPr>
              <p:cNvGrpSpPr/>
              <p:nvPr/>
            </p:nvGrpSpPr>
            <p:grpSpPr>
              <a:xfrm>
                <a:off x="6513353" y="3725379"/>
                <a:ext cx="656082" cy="399320"/>
                <a:chOff x="6513353" y="3725379"/>
                <a:chExt cx="656082" cy="399320"/>
              </a:xfrm>
            </p:grpSpPr>
            <p:sp>
              <p:nvSpPr>
                <p:cNvPr id="89" name="Freeform: Shape 88">
                  <a:extLst>
                    <a:ext uri="{FF2B5EF4-FFF2-40B4-BE49-F238E27FC236}">
                      <a16:creationId xmlns:a16="http://schemas.microsoft.com/office/drawing/2014/main" id="{A4D8C6DD-B99E-4505-ADAE-F2B3C061635B}"/>
                    </a:ext>
                  </a:extLst>
                </p:cNvPr>
                <p:cNvSpPr/>
                <p:nvPr/>
              </p:nvSpPr>
              <p:spPr>
                <a:xfrm>
                  <a:off x="6759604" y="3867878"/>
                  <a:ext cx="192505" cy="112317"/>
                </a:xfrm>
                <a:custGeom>
                  <a:avLst/>
                  <a:gdLst>
                    <a:gd name="connsiteX0" fmla="*/ 192505 w 192505"/>
                    <a:gd name="connsiteY0" fmla="*/ 66099 h 112317"/>
                    <a:gd name="connsiteX1" fmla="*/ 146287 w 192505"/>
                    <a:gd name="connsiteY1" fmla="*/ 112318 h 112317"/>
                    <a:gd name="connsiteX2" fmla="*/ 99997 w 192505"/>
                    <a:gd name="connsiteY2" fmla="*/ 66099 h 112317"/>
                    <a:gd name="connsiteX3" fmla="*/ 125817 w 192505"/>
                    <a:gd name="connsiteY3" fmla="*/ 66099 h 112317"/>
                    <a:gd name="connsiteX4" fmla="*/ 80454 w 192505"/>
                    <a:gd name="connsiteY4" fmla="*/ 38354 h 112317"/>
                    <a:gd name="connsiteX5" fmla="*/ 47003 w 192505"/>
                    <a:gd name="connsiteY5" fmla="*/ 51121 h 112317"/>
                    <a:gd name="connsiteX6" fmla="*/ 0 w 192505"/>
                    <a:gd name="connsiteY6" fmla="*/ 51121 h 112317"/>
                    <a:gd name="connsiteX7" fmla="*/ 118448 w 192505"/>
                    <a:gd name="connsiteY7" fmla="*/ 8499 h 112317"/>
                    <a:gd name="connsiteX8" fmla="*/ 166543 w 192505"/>
                    <a:gd name="connsiteY8" fmla="*/ 66099 h 112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05" h="112317">
                      <a:moveTo>
                        <a:pt x="192505" y="66099"/>
                      </a:moveTo>
                      <a:lnTo>
                        <a:pt x="146287" y="112318"/>
                      </a:lnTo>
                      <a:lnTo>
                        <a:pt x="99997" y="66099"/>
                      </a:lnTo>
                      <a:lnTo>
                        <a:pt x="125817" y="66099"/>
                      </a:lnTo>
                      <a:cubicBezTo>
                        <a:pt x="117083" y="49087"/>
                        <a:pt x="99577" y="38380"/>
                        <a:pt x="80454" y="38354"/>
                      </a:cubicBezTo>
                      <a:cubicBezTo>
                        <a:pt x="68116" y="38367"/>
                        <a:pt x="56212" y="42911"/>
                        <a:pt x="47003" y="51121"/>
                      </a:cubicBezTo>
                      <a:lnTo>
                        <a:pt x="0" y="51121"/>
                      </a:lnTo>
                      <a:cubicBezTo>
                        <a:pt x="20939" y="6642"/>
                        <a:pt x="73970" y="-12440"/>
                        <a:pt x="118448" y="8499"/>
                      </a:cubicBezTo>
                      <a:cubicBezTo>
                        <a:pt x="142185" y="19673"/>
                        <a:pt x="159783" y="40750"/>
                        <a:pt x="166543" y="66099"/>
                      </a:cubicBezTo>
                      <a:close/>
                    </a:path>
                  </a:pathLst>
                </a:custGeom>
                <a:solidFill>
                  <a:srgbClr val="FB8113"/>
                </a:solidFill>
                <a:ln w="7045" cap="flat">
                  <a:noFill/>
                  <a:prstDash val="solid"/>
                  <a:miter/>
                </a:ln>
              </p:spPr>
              <p:txBody>
                <a:bodyPr rtlCol="0" anchor="ctr"/>
                <a:lstStyle/>
                <a:p>
                  <a:endParaRPr lang="en-GB"/>
                </a:p>
              </p:txBody>
            </p:sp>
            <p:sp>
              <p:nvSpPr>
                <p:cNvPr id="90" name="Freeform: Shape 89">
                  <a:extLst>
                    <a:ext uri="{FF2B5EF4-FFF2-40B4-BE49-F238E27FC236}">
                      <a16:creationId xmlns:a16="http://schemas.microsoft.com/office/drawing/2014/main" id="{3DC18CE9-1E44-4376-8650-539582BDCCEF}"/>
                    </a:ext>
                  </a:extLst>
                </p:cNvPr>
                <p:cNvSpPr/>
                <p:nvPr/>
              </p:nvSpPr>
              <p:spPr>
                <a:xfrm>
                  <a:off x="6728292" y="3933977"/>
                  <a:ext cx="192505" cy="112336"/>
                </a:xfrm>
                <a:custGeom>
                  <a:avLst/>
                  <a:gdLst>
                    <a:gd name="connsiteX0" fmla="*/ 0 w 192505"/>
                    <a:gd name="connsiteY0" fmla="*/ 46218 h 112336"/>
                    <a:gd name="connsiteX1" fmla="*/ 46290 w 192505"/>
                    <a:gd name="connsiteY1" fmla="*/ 0 h 112336"/>
                    <a:gd name="connsiteX2" fmla="*/ 92508 w 192505"/>
                    <a:gd name="connsiteY2" fmla="*/ 46218 h 112336"/>
                    <a:gd name="connsiteX3" fmla="*/ 66475 w 192505"/>
                    <a:gd name="connsiteY3" fmla="*/ 46218 h 112336"/>
                    <a:gd name="connsiteX4" fmla="*/ 111766 w 192505"/>
                    <a:gd name="connsiteY4" fmla="*/ 73964 h 112336"/>
                    <a:gd name="connsiteX5" fmla="*/ 145288 w 192505"/>
                    <a:gd name="connsiteY5" fmla="*/ 61197 h 112336"/>
                    <a:gd name="connsiteX6" fmla="*/ 192505 w 192505"/>
                    <a:gd name="connsiteY6" fmla="*/ 61197 h 112336"/>
                    <a:gd name="connsiteX7" fmla="*/ 73834 w 192505"/>
                    <a:gd name="connsiteY7" fmla="*/ 103794 h 112336"/>
                    <a:gd name="connsiteX8" fmla="*/ 25748 w 192505"/>
                    <a:gd name="connsiteY8" fmla="*/ 46218 h 11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05" h="112336">
                      <a:moveTo>
                        <a:pt x="0" y="46218"/>
                      </a:moveTo>
                      <a:lnTo>
                        <a:pt x="46290" y="0"/>
                      </a:lnTo>
                      <a:lnTo>
                        <a:pt x="92508" y="46218"/>
                      </a:lnTo>
                      <a:lnTo>
                        <a:pt x="66475" y="46218"/>
                      </a:lnTo>
                      <a:cubicBezTo>
                        <a:pt x="75184" y="63219"/>
                        <a:pt x="92663" y="73927"/>
                        <a:pt x="111766" y="73964"/>
                      </a:cubicBezTo>
                      <a:cubicBezTo>
                        <a:pt x="124127" y="73961"/>
                        <a:pt x="136057" y="69417"/>
                        <a:pt x="145288" y="61197"/>
                      </a:cubicBezTo>
                      <a:lnTo>
                        <a:pt x="192505" y="61197"/>
                      </a:lnTo>
                      <a:cubicBezTo>
                        <a:pt x="171498" y="105729"/>
                        <a:pt x="118367" y="124802"/>
                        <a:pt x="73834" y="103794"/>
                      </a:cubicBezTo>
                      <a:cubicBezTo>
                        <a:pt x="50118" y="92607"/>
                        <a:pt x="32530" y="71548"/>
                        <a:pt x="25748" y="46218"/>
                      </a:cubicBezTo>
                      <a:close/>
                    </a:path>
                  </a:pathLst>
                </a:custGeom>
                <a:solidFill>
                  <a:schemeClr val="bg1"/>
                </a:solidFill>
                <a:ln w="7045" cap="flat">
                  <a:noFill/>
                  <a:prstDash val="solid"/>
                  <a:miter/>
                </a:ln>
              </p:spPr>
              <p:txBody>
                <a:bodyPr rtlCol="0" anchor="ctr"/>
                <a:lstStyle/>
                <a:p>
                  <a:endParaRPr lang="en-GB"/>
                </a:p>
              </p:txBody>
            </p:sp>
            <p:sp>
              <p:nvSpPr>
                <p:cNvPr id="91" name="Freeform: Shape 90">
                  <a:extLst>
                    <a:ext uri="{FF2B5EF4-FFF2-40B4-BE49-F238E27FC236}">
                      <a16:creationId xmlns:a16="http://schemas.microsoft.com/office/drawing/2014/main" id="{94121FE3-BEB6-49FA-B334-E38338C4B2DD}"/>
                    </a:ext>
                  </a:extLst>
                </p:cNvPr>
                <p:cNvSpPr/>
                <p:nvPr/>
              </p:nvSpPr>
              <p:spPr>
                <a:xfrm>
                  <a:off x="6513353" y="3725379"/>
                  <a:ext cx="656082" cy="399320"/>
                </a:xfrm>
                <a:custGeom>
                  <a:avLst/>
                  <a:gdLst>
                    <a:gd name="connsiteX0" fmla="*/ 547169 w 656082"/>
                    <a:gd name="connsiteY0" fmla="*/ 399321 h 399320"/>
                    <a:gd name="connsiteX1" fmla="*/ 656051 w 656082"/>
                    <a:gd name="connsiteY1" fmla="*/ 285161 h 399320"/>
                    <a:gd name="connsiteX2" fmla="*/ 560721 w 656082"/>
                    <a:gd name="connsiteY2" fmla="*/ 177430 h 399320"/>
                    <a:gd name="connsiteX3" fmla="*/ 507370 w 656082"/>
                    <a:gd name="connsiteY3" fmla="*/ 90414 h 399320"/>
                    <a:gd name="connsiteX4" fmla="*/ 405590 w 656082"/>
                    <a:gd name="connsiteY4" fmla="*/ 69017 h 399320"/>
                    <a:gd name="connsiteX5" fmla="*/ 243398 w 656082"/>
                    <a:gd name="connsiteY5" fmla="*/ 4183 h 399320"/>
                    <a:gd name="connsiteX6" fmla="*/ 128280 w 656082"/>
                    <a:gd name="connsiteY6" fmla="*/ 132567 h 399320"/>
                    <a:gd name="connsiteX7" fmla="*/ 25858 w 656082"/>
                    <a:gd name="connsiteY7" fmla="*/ 185704 h 399320"/>
                    <a:gd name="connsiteX8" fmla="*/ 12164 w 656082"/>
                    <a:gd name="connsiteY8" fmla="*/ 322362 h 399320"/>
                    <a:gd name="connsiteX9" fmla="*/ 124429 w 656082"/>
                    <a:gd name="connsiteY9" fmla="*/ 398536 h 399320"/>
                    <a:gd name="connsiteX10" fmla="*/ 126354 w 656082"/>
                    <a:gd name="connsiteY10" fmla="*/ 354244 h 399320"/>
                    <a:gd name="connsiteX11" fmla="*/ 51678 w 656082"/>
                    <a:gd name="connsiteY11" fmla="*/ 303532 h 399320"/>
                    <a:gd name="connsiteX12" fmla="*/ 60736 w 656082"/>
                    <a:gd name="connsiteY12" fmla="*/ 212450 h 399320"/>
                    <a:gd name="connsiteX13" fmla="*/ 144613 w 656082"/>
                    <a:gd name="connsiteY13" fmla="*/ 178215 h 399320"/>
                    <a:gd name="connsiteX14" fmla="*/ 169934 w 656082"/>
                    <a:gd name="connsiteY14" fmla="*/ 182423 h 399320"/>
                    <a:gd name="connsiteX15" fmla="*/ 169934 w 656082"/>
                    <a:gd name="connsiteY15" fmla="*/ 154463 h 399320"/>
                    <a:gd name="connsiteX16" fmla="*/ 253455 w 656082"/>
                    <a:gd name="connsiteY16" fmla="*/ 47477 h 399320"/>
                    <a:gd name="connsiteX17" fmla="*/ 375848 w 656082"/>
                    <a:gd name="connsiteY17" fmla="*/ 104536 h 399320"/>
                    <a:gd name="connsiteX18" fmla="*/ 384478 w 656082"/>
                    <a:gd name="connsiteY18" fmla="*/ 121726 h 399320"/>
                    <a:gd name="connsiteX19" fmla="*/ 402381 w 656082"/>
                    <a:gd name="connsiteY19" fmla="*/ 115378 h 399320"/>
                    <a:gd name="connsiteX20" fmla="*/ 482050 w 656082"/>
                    <a:gd name="connsiteY20" fmla="*/ 126504 h 399320"/>
                    <a:gd name="connsiteX21" fmla="*/ 518782 w 656082"/>
                    <a:gd name="connsiteY21" fmla="*/ 198756 h 399320"/>
                    <a:gd name="connsiteX22" fmla="*/ 518782 w 656082"/>
                    <a:gd name="connsiteY22" fmla="*/ 221009 h 399320"/>
                    <a:gd name="connsiteX23" fmla="*/ 547883 w 656082"/>
                    <a:gd name="connsiteY23" fmla="*/ 221009 h 399320"/>
                    <a:gd name="connsiteX24" fmla="*/ 612297 w 656082"/>
                    <a:gd name="connsiteY24" fmla="*/ 290449 h 399320"/>
                    <a:gd name="connsiteX25" fmla="*/ 547169 w 656082"/>
                    <a:gd name="connsiteY25" fmla="*/ 354886 h 399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56082" h="399320">
                      <a:moveTo>
                        <a:pt x="547169" y="399321"/>
                      </a:moveTo>
                      <a:cubicBezTo>
                        <a:pt x="608760" y="397863"/>
                        <a:pt x="657508" y="346752"/>
                        <a:pt x="656051" y="285161"/>
                      </a:cubicBezTo>
                      <a:cubicBezTo>
                        <a:pt x="654764" y="230821"/>
                        <a:pt x="614501" y="185319"/>
                        <a:pt x="560721" y="177430"/>
                      </a:cubicBezTo>
                      <a:cubicBezTo>
                        <a:pt x="555038" y="142550"/>
                        <a:pt x="535878" y="111300"/>
                        <a:pt x="507370" y="90414"/>
                      </a:cubicBezTo>
                      <a:cubicBezTo>
                        <a:pt x="477866" y="69505"/>
                        <a:pt x="441016" y="61758"/>
                        <a:pt x="405590" y="69017"/>
                      </a:cubicBezTo>
                      <a:cubicBezTo>
                        <a:pt x="370737" y="15207"/>
                        <a:pt x="305740" y="-10776"/>
                        <a:pt x="243398" y="4183"/>
                      </a:cubicBezTo>
                      <a:cubicBezTo>
                        <a:pt x="182637" y="19830"/>
                        <a:pt x="137234" y="70465"/>
                        <a:pt x="128280" y="132567"/>
                      </a:cubicBezTo>
                      <a:cubicBezTo>
                        <a:pt x="87802" y="133654"/>
                        <a:pt x="50056" y="153237"/>
                        <a:pt x="25858" y="185704"/>
                      </a:cubicBezTo>
                      <a:cubicBezTo>
                        <a:pt x="-2813" y="225531"/>
                        <a:pt x="-8035" y="277637"/>
                        <a:pt x="12164" y="322362"/>
                      </a:cubicBezTo>
                      <a:cubicBezTo>
                        <a:pt x="32753" y="366446"/>
                        <a:pt x="75856" y="395693"/>
                        <a:pt x="124429" y="398536"/>
                      </a:cubicBezTo>
                      <a:close/>
                      <a:moveTo>
                        <a:pt x="126354" y="354244"/>
                      </a:moveTo>
                      <a:cubicBezTo>
                        <a:pt x="94081" y="352211"/>
                        <a:pt x="65469" y="332781"/>
                        <a:pt x="51678" y="303532"/>
                      </a:cubicBezTo>
                      <a:cubicBezTo>
                        <a:pt x="38295" y="273719"/>
                        <a:pt x="41744" y="239044"/>
                        <a:pt x="60736" y="212450"/>
                      </a:cubicBezTo>
                      <a:cubicBezTo>
                        <a:pt x="80153" y="186328"/>
                        <a:pt x="112463" y="173141"/>
                        <a:pt x="144613" y="178215"/>
                      </a:cubicBezTo>
                      <a:lnTo>
                        <a:pt x="169934" y="182423"/>
                      </a:lnTo>
                      <a:lnTo>
                        <a:pt x="169934" y="154463"/>
                      </a:lnTo>
                      <a:cubicBezTo>
                        <a:pt x="170181" y="103949"/>
                        <a:pt x="204510" y="59975"/>
                        <a:pt x="253455" y="47477"/>
                      </a:cubicBezTo>
                      <a:cubicBezTo>
                        <a:pt x="302566" y="35635"/>
                        <a:pt x="353343" y="59307"/>
                        <a:pt x="375848" y="104536"/>
                      </a:cubicBezTo>
                      <a:lnTo>
                        <a:pt x="384478" y="121726"/>
                      </a:lnTo>
                      <a:lnTo>
                        <a:pt x="402381" y="115378"/>
                      </a:lnTo>
                      <a:cubicBezTo>
                        <a:pt x="429166" y="105914"/>
                        <a:pt x="458882" y="110064"/>
                        <a:pt x="482050" y="126504"/>
                      </a:cubicBezTo>
                      <a:cubicBezTo>
                        <a:pt x="505085" y="143378"/>
                        <a:pt x="518722" y="170202"/>
                        <a:pt x="518782" y="198756"/>
                      </a:cubicBezTo>
                      <a:lnTo>
                        <a:pt x="518782" y="221009"/>
                      </a:lnTo>
                      <a:lnTo>
                        <a:pt x="547883" y="221009"/>
                      </a:lnTo>
                      <a:cubicBezTo>
                        <a:pt x="584845" y="222397"/>
                        <a:pt x="613685" y="253486"/>
                        <a:pt x="612297" y="290449"/>
                      </a:cubicBezTo>
                      <a:cubicBezTo>
                        <a:pt x="610972" y="325739"/>
                        <a:pt x="582472" y="353937"/>
                        <a:pt x="547169" y="354886"/>
                      </a:cubicBezTo>
                      <a:close/>
                    </a:path>
                  </a:pathLst>
                </a:custGeom>
                <a:solidFill>
                  <a:schemeClr val="bg1"/>
                </a:solidFill>
                <a:ln w="7045" cap="flat">
                  <a:noFill/>
                  <a:prstDash val="solid"/>
                  <a:miter/>
                </a:ln>
              </p:spPr>
              <p:txBody>
                <a:bodyPr rtlCol="0" anchor="ctr"/>
                <a:lstStyle/>
                <a:p>
                  <a:endParaRPr lang="en-GB"/>
                </a:p>
              </p:txBody>
            </p:sp>
          </p:grpSp>
          <p:grpSp>
            <p:nvGrpSpPr>
              <p:cNvPr id="76" name="Graphic 8" descr="Database with solid fill">
                <a:extLst>
                  <a:ext uri="{FF2B5EF4-FFF2-40B4-BE49-F238E27FC236}">
                    <a16:creationId xmlns:a16="http://schemas.microsoft.com/office/drawing/2014/main" id="{ADFDD142-F5ED-42D4-8417-54644E769A30}"/>
                  </a:ext>
                </a:extLst>
              </p:cNvPr>
              <p:cNvGrpSpPr/>
              <p:nvPr/>
            </p:nvGrpSpPr>
            <p:grpSpPr>
              <a:xfrm>
                <a:off x="6014755" y="3894609"/>
                <a:ext cx="356686" cy="484074"/>
                <a:chOff x="6014755" y="3894609"/>
                <a:chExt cx="356686" cy="484074"/>
              </a:xfrm>
              <a:solidFill>
                <a:schemeClr val="bg1"/>
              </a:solidFill>
            </p:grpSpPr>
            <p:sp>
              <p:nvSpPr>
                <p:cNvPr id="85" name="Freeform: Shape 84">
                  <a:extLst>
                    <a:ext uri="{FF2B5EF4-FFF2-40B4-BE49-F238E27FC236}">
                      <a16:creationId xmlns:a16="http://schemas.microsoft.com/office/drawing/2014/main" id="{78DA9D38-284F-4FE4-8C63-7F3865298BF8}"/>
                    </a:ext>
                  </a:extLst>
                </p:cNvPr>
                <p:cNvSpPr/>
                <p:nvPr/>
              </p:nvSpPr>
              <p:spPr>
                <a:xfrm>
                  <a:off x="6014755" y="3894609"/>
                  <a:ext cx="356686" cy="101910"/>
                </a:xfrm>
                <a:custGeom>
                  <a:avLst/>
                  <a:gdLst>
                    <a:gd name="connsiteX0" fmla="*/ 356686 w 356686"/>
                    <a:gd name="connsiteY0" fmla="*/ 50955 h 101910"/>
                    <a:gd name="connsiteX1" fmla="*/ 178343 w 356686"/>
                    <a:gd name="connsiteY1" fmla="*/ 101910 h 101910"/>
                    <a:gd name="connsiteX2" fmla="*/ 0 w 356686"/>
                    <a:gd name="connsiteY2" fmla="*/ 50955 h 101910"/>
                    <a:gd name="connsiteX3" fmla="*/ 178343 w 356686"/>
                    <a:gd name="connsiteY3" fmla="*/ 0 h 101910"/>
                    <a:gd name="connsiteX4" fmla="*/ 356686 w 356686"/>
                    <a:gd name="connsiteY4" fmla="*/ 50955 h 101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686" h="101910">
                      <a:moveTo>
                        <a:pt x="356686" y="50955"/>
                      </a:moveTo>
                      <a:cubicBezTo>
                        <a:pt x="356686" y="79097"/>
                        <a:pt x="276839" y="101910"/>
                        <a:pt x="178343" y="101910"/>
                      </a:cubicBezTo>
                      <a:cubicBezTo>
                        <a:pt x="79847" y="101910"/>
                        <a:pt x="0" y="79097"/>
                        <a:pt x="0" y="50955"/>
                      </a:cubicBezTo>
                      <a:cubicBezTo>
                        <a:pt x="0" y="22813"/>
                        <a:pt x="79847" y="0"/>
                        <a:pt x="178343" y="0"/>
                      </a:cubicBezTo>
                      <a:cubicBezTo>
                        <a:pt x="276839" y="0"/>
                        <a:pt x="356686" y="22813"/>
                        <a:pt x="356686" y="50955"/>
                      </a:cubicBezTo>
                      <a:close/>
                    </a:path>
                  </a:pathLst>
                </a:custGeom>
                <a:solidFill>
                  <a:srgbClr val="FB8113"/>
                </a:solidFill>
                <a:ln w="6350" cap="flat">
                  <a:noFill/>
                  <a:prstDash val="solid"/>
                  <a:miter/>
                </a:ln>
              </p:spPr>
              <p:txBody>
                <a:bodyPr rtlCol="0" anchor="ctr"/>
                <a:lstStyle/>
                <a:p>
                  <a:endParaRPr lang="en-GB"/>
                </a:p>
              </p:txBody>
            </p:sp>
            <p:sp>
              <p:nvSpPr>
                <p:cNvPr id="86" name="Freeform: Shape 85">
                  <a:extLst>
                    <a:ext uri="{FF2B5EF4-FFF2-40B4-BE49-F238E27FC236}">
                      <a16:creationId xmlns:a16="http://schemas.microsoft.com/office/drawing/2014/main" id="{3A815EB0-BD8E-4613-8EDA-0D6C7FD71BF4}"/>
                    </a:ext>
                  </a:extLst>
                </p:cNvPr>
                <p:cNvSpPr/>
                <p:nvPr/>
              </p:nvSpPr>
              <p:spPr>
                <a:xfrm>
                  <a:off x="6014755" y="3971042"/>
                  <a:ext cx="356686" cy="152865"/>
                </a:xfrm>
                <a:custGeom>
                  <a:avLst/>
                  <a:gdLst>
                    <a:gd name="connsiteX0" fmla="*/ 305731 w 356686"/>
                    <a:gd name="connsiteY0" fmla="*/ 101910 h 152865"/>
                    <a:gd name="connsiteX1" fmla="*/ 292992 w 356686"/>
                    <a:gd name="connsiteY1" fmla="*/ 89172 h 152865"/>
                    <a:gd name="connsiteX2" fmla="*/ 305731 w 356686"/>
                    <a:gd name="connsiteY2" fmla="*/ 76433 h 152865"/>
                    <a:gd name="connsiteX3" fmla="*/ 318470 w 356686"/>
                    <a:gd name="connsiteY3" fmla="*/ 89172 h 152865"/>
                    <a:gd name="connsiteX4" fmla="*/ 305731 w 356686"/>
                    <a:gd name="connsiteY4" fmla="*/ 101910 h 152865"/>
                    <a:gd name="connsiteX5" fmla="*/ 178343 w 356686"/>
                    <a:gd name="connsiteY5" fmla="*/ 50955 h 152865"/>
                    <a:gd name="connsiteX6" fmla="*/ 0 w 356686"/>
                    <a:gd name="connsiteY6" fmla="*/ 0 h 152865"/>
                    <a:gd name="connsiteX7" fmla="*/ 0 w 356686"/>
                    <a:gd name="connsiteY7" fmla="*/ 101910 h 152865"/>
                    <a:gd name="connsiteX8" fmla="*/ 178343 w 356686"/>
                    <a:gd name="connsiteY8" fmla="*/ 152866 h 152865"/>
                    <a:gd name="connsiteX9" fmla="*/ 356686 w 356686"/>
                    <a:gd name="connsiteY9" fmla="*/ 101910 h 152865"/>
                    <a:gd name="connsiteX10" fmla="*/ 356686 w 356686"/>
                    <a:gd name="connsiteY10" fmla="*/ 0 h 152865"/>
                    <a:gd name="connsiteX11" fmla="*/ 178343 w 356686"/>
                    <a:gd name="connsiteY11" fmla="*/ 50955 h 152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6686" h="152865">
                      <a:moveTo>
                        <a:pt x="305731" y="101910"/>
                      </a:moveTo>
                      <a:cubicBezTo>
                        <a:pt x="298088" y="101910"/>
                        <a:pt x="292992" y="96815"/>
                        <a:pt x="292992" y="89172"/>
                      </a:cubicBezTo>
                      <a:cubicBezTo>
                        <a:pt x="292992" y="81528"/>
                        <a:pt x="298088" y="76433"/>
                        <a:pt x="305731" y="76433"/>
                      </a:cubicBezTo>
                      <a:cubicBezTo>
                        <a:pt x="313374" y="76433"/>
                        <a:pt x="318470" y="81528"/>
                        <a:pt x="318470" y="89172"/>
                      </a:cubicBezTo>
                      <a:cubicBezTo>
                        <a:pt x="318470" y="96815"/>
                        <a:pt x="313374" y="101910"/>
                        <a:pt x="305731" y="101910"/>
                      </a:cubicBezTo>
                      <a:close/>
                      <a:moveTo>
                        <a:pt x="178343" y="50955"/>
                      </a:moveTo>
                      <a:cubicBezTo>
                        <a:pt x="80254" y="50955"/>
                        <a:pt x="0" y="28025"/>
                        <a:pt x="0" y="0"/>
                      </a:cubicBezTo>
                      <a:lnTo>
                        <a:pt x="0" y="101910"/>
                      </a:lnTo>
                      <a:cubicBezTo>
                        <a:pt x="0" y="129936"/>
                        <a:pt x="80254" y="152866"/>
                        <a:pt x="178343" y="152866"/>
                      </a:cubicBezTo>
                      <a:cubicBezTo>
                        <a:pt x="276432" y="152866"/>
                        <a:pt x="356686" y="129936"/>
                        <a:pt x="356686" y="101910"/>
                      </a:cubicBezTo>
                      <a:lnTo>
                        <a:pt x="356686" y="0"/>
                      </a:lnTo>
                      <a:cubicBezTo>
                        <a:pt x="356686" y="28025"/>
                        <a:pt x="276432" y="50955"/>
                        <a:pt x="178343" y="50955"/>
                      </a:cubicBezTo>
                      <a:close/>
                    </a:path>
                  </a:pathLst>
                </a:custGeom>
                <a:solidFill>
                  <a:schemeClr val="bg1"/>
                </a:solidFill>
                <a:ln w="6350" cap="flat">
                  <a:noFill/>
                  <a:prstDash val="solid"/>
                  <a:miter/>
                </a:ln>
              </p:spPr>
              <p:txBody>
                <a:bodyPr rtlCol="0" anchor="ctr"/>
                <a:lstStyle/>
                <a:p>
                  <a:endParaRPr lang="en-GB"/>
                </a:p>
              </p:txBody>
            </p:sp>
            <p:sp>
              <p:nvSpPr>
                <p:cNvPr id="87" name="Freeform: Shape 86">
                  <a:extLst>
                    <a:ext uri="{FF2B5EF4-FFF2-40B4-BE49-F238E27FC236}">
                      <a16:creationId xmlns:a16="http://schemas.microsoft.com/office/drawing/2014/main" id="{F048B1F1-3C66-4968-9C2B-42DFDB3062F2}"/>
                    </a:ext>
                  </a:extLst>
                </p:cNvPr>
                <p:cNvSpPr/>
                <p:nvPr/>
              </p:nvSpPr>
              <p:spPr>
                <a:xfrm>
                  <a:off x="6014755" y="4098430"/>
                  <a:ext cx="356686" cy="152865"/>
                </a:xfrm>
                <a:custGeom>
                  <a:avLst/>
                  <a:gdLst>
                    <a:gd name="connsiteX0" fmla="*/ 305731 w 356686"/>
                    <a:gd name="connsiteY0" fmla="*/ 101910 h 152865"/>
                    <a:gd name="connsiteX1" fmla="*/ 292992 w 356686"/>
                    <a:gd name="connsiteY1" fmla="*/ 89172 h 152865"/>
                    <a:gd name="connsiteX2" fmla="*/ 305731 w 356686"/>
                    <a:gd name="connsiteY2" fmla="*/ 76433 h 152865"/>
                    <a:gd name="connsiteX3" fmla="*/ 318470 w 356686"/>
                    <a:gd name="connsiteY3" fmla="*/ 89172 h 152865"/>
                    <a:gd name="connsiteX4" fmla="*/ 305731 w 356686"/>
                    <a:gd name="connsiteY4" fmla="*/ 101910 h 152865"/>
                    <a:gd name="connsiteX5" fmla="*/ 178343 w 356686"/>
                    <a:gd name="connsiteY5" fmla="*/ 50955 h 152865"/>
                    <a:gd name="connsiteX6" fmla="*/ 0 w 356686"/>
                    <a:gd name="connsiteY6" fmla="*/ 0 h 152865"/>
                    <a:gd name="connsiteX7" fmla="*/ 0 w 356686"/>
                    <a:gd name="connsiteY7" fmla="*/ 101910 h 152865"/>
                    <a:gd name="connsiteX8" fmla="*/ 178343 w 356686"/>
                    <a:gd name="connsiteY8" fmla="*/ 152866 h 152865"/>
                    <a:gd name="connsiteX9" fmla="*/ 356686 w 356686"/>
                    <a:gd name="connsiteY9" fmla="*/ 101910 h 152865"/>
                    <a:gd name="connsiteX10" fmla="*/ 356686 w 356686"/>
                    <a:gd name="connsiteY10" fmla="*/ 0 h 152865"/>
                    <a:gd name="connsiteX11" fmla="*/ 178343 w 356686"/>
                    <a:gd name="connsiteY11" fmla="*/ 50955 h 152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6686" h="152865">
                      <a:moveTo>
                        <a:pt x="305731" y="101910"/>
                      </a:moveTo>
                      <a:cubicBezTo>
                        <a:pt x="298088" y="101910"/>
                        <a:pt x="292992" y="96815"/>
                        <a:pt x="292992" y="89172"/>
                      </a:cubicBezTo>
                      <a:cubicBezTo>
                        <a:pt x="292992" y="81528"/>
                        <a:pt x="298088" y="76433"/>
                        <a:pt x="305731" y="76433"/>
                      </a:cubicBezTo>
                      <a:cubicBezTo>
                        <a:pt x="313374" y="76433"/>
                        <a:pt x="318470" y="81528"/>
                        <a:pt x="318470" y="89172"/>
                      </a:cubicBezTo>
                      <a:cubicBezTo>
                        <a:pt x="318470" y="96815"/>
                        <a:pt x="313374" y="101910"/>
                        <a:pt x="305731" y="101910"/>
                      </a:cubicBezTo>
                      <a:close/>
                      <a:moveTo>
                        <a:pt x="178343" y="50955"/>
                      </a:moveTo>
                      <a:cubicBezTo>
                        <a:pt x="80254" y="50955"/>
                        <a:pt x="0" y="28025"/>
                        <a:pt x="0" y="0"/>
                      </a:cubicBezTo>
                      <a:lnTo>
                        <a:pt x="0" y="101910"/>
                      </a:lnTo>
                      <a:cubicBezTo>
                        <a:pt x="0" y="129936"/>
                        <a:pt x="80254" y="152866"/>
                        <a:pt x="178343" y="152866"/>
                      </a:cubicBezTo>
                      <a:cubicBezTo>
                        <a:pt x="276432" y="152866"/>
                        <a:pt x="356686" y="129936"/>
                        <a:pt x="356686" y="101910"/>
                      </a:cubicBezTo>
                      <a:lnTo>
                        <a:pt x="356686" y="0"/>
                      </a:lnTo>
                      <a:cubicBezTo>
                        <a:pt x="356686" y="28025"/>
                        <a:pt x="276432" y="50955"/>
                        <a:pt x="178343" y="50955"/>
                      </a:cubicBezTo>
                      <a:close/>
                    </a:path>
                  </a:pathLst>
                </a:custGeom>
                <a:solidFill>
                  <a:schemeClr val="bg1"/>
                </a:solidFill>
                <a:ln w="6350" cap="flat">
                  <a:noFill/>
                  <a:prstDash val="solid"/>
                  <a:miter/>
                </a:ln>
              </p:spPr>
              <p:txBody>
                <a:bodyPr rtlCol="0" anchor="ctr"/>
                <a:lstStyle/>
                <a:p>
                  <a:endParaRPr lang="en-GB"/>
                </a:p>
              </p:txBody>
            </p:sp>
            <p:sp>
              <p:nvSpPr>
                <p:cNvPr id="88" name="Freeform: Shape 87">
                  <a:extLst>
                    <a:ext uri="{FF2B5EF4-FFF2-40B4-BE49-F238E27FC236}">
                      <a16:creationId xmlns:a16="http://schemas.microsoft.com/office/drawing/2014/main" id="{7932B616-C4BB-47A7-8001-E3E8D10C6AA3}"/>
                    </a:ext>
                  </a:extLst>
                </p:cNvPr>
                <p:cNvSpPr/>
                <p:nvPr/>
              </p:nvSpPr>
              <p:spPr>
                <a:xfrm>
                  <a:off x="6014755" y="4225818"/>
                  <a:ext cx="356686" cy="152865"/>
                </a:xfrm>
                <a:custGeom>
                  <a:avLst/>
                  <a:gdLst>
                    <a:gd name="connsiteX0" fmla="*/ 305731 w 356686"/>
                    <a:gd name="connsiteY0" fmla="*/ 101910 h 152865"/>
                    <a:gd name="connsiteX1" fmla="*/ 292992 w 356686"/>
                    <a:gd name="connsiteY1" fmla="*/ 89172 h 152865"/>
                    <a:gd name="connsiteX2" fmla="*/ 305731 w 356686"/>
                    <a:gd name="connsiteY2" fmla="*/ 76433 h 152865"/>
                    <a:gd name="connsiteX3" fmla="*/ 318470 w 356686"/>
                    <a:gd name="connsiteY3" fmla="*/ 89172 h 152865"/>
                    <a:gd name="connsiteX4" fmla="*/ 305731 w 356686"/>
                    <a:gd name="connsiteY4" fmla="*/ 101910 h 152865"/>
                    <a:gd name="connsiteX5" fmla="*/ 178343 w 356686"/>
                    <a:gd name="connsiteY5" fmla="*/ 50955 h 152865"/>
                    <a:gd name="connsiteX6" fmla="*/ 0 w 356686"/>
                    <a:gd name="connsiteY6" fmla="*/ 0 h 152865"/>
                    <a:gd name="connsiteX7" fmla="*/ 0 w 356686"/>
                    <a:gd name="connsiteY7" fmla="*/ 101910 h 152865"/>
                    <a:gd name="connsiteX8" fmla="*/ 178343 w 356686"/>
                    <a:gd name="connsiteY8" fmla="*/ 152866 h 152865"/>
                    <a:gd name="connsiteX9" fmla="*/ 356686 w 356686"/>
                    <a:gd name="connsiteY9" fmla="*/ 101910 h 152865"/>
                    <a:gd name="connsiteX10" fmla="*/ 356686 w 356686"/>
                    <a:gd name="connsiteY10" fmla="*/ 0 h 152865"/>
                    <a:gd name="connsiteX11" fmla="*/ 178343 w 356686"/>
                    <a:gd name="connsiteY11" fmla="*/ 50955 h 152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6686" h="152865">
                      <a:moveTo>
                        <a:pt x="305731" y="101910"/>
                      </a:moveTo>
                      <a:cubicBezTo>
                        <a:pt x="298088" y="101910"/>
                        <a:pt x="292992" y="96815"/>
                        <a:pt x="292992" y="89172"/>
                      </a:cubicBezTo>
                      <a:cubicBezTo>
                        <a:pt x="292992" y="81528"/>
                        <a:pt x="298088" y="76433"/>
                        <a:pt x="305731" y="76433"/>
                      </a:cubicBezTo>
                      <a:cubicBezTo>
                        <a:pt x="313374" y="76433"/>
                        <a:pt x="318470" y="81528"/>
                        <a:pt x="318470" y="89172"/>
                      </a:cubicBezTo>
                      <a:cubicBezTo>
                        <a:pt x="318470" y="96815"/>
                        <a:pt x="313374" y="101910"/>
                        <a:pt x="305731" y="101910"/>
                      </a:cubicBezTo>
                      <a:close/>
                      <a:moveTo>
                        <a:pt x="178343" y="50955"/>
                      </a:moveTo>
                      <a:cubicBezTo>
                        <a:pt x="80254" y="50955"/>
                        <a:pt x="0" y="28025"/>
                        <a:pt x="0" y="0"/>
                      </a:cubicBezTo>
                      <a:lnTo>
                        <a:pt x="0" y="101910"/>
                      </a:lnTo>
                      <a:cubicBezTo>
                        <a:pt x="0" y="129936"/>
                        <a:pt x="80254" y="152866"/>
                        <a:pt x="178343" y="152866"/>
                      </a:cubicBezTo>
                      <a:cubicBezTo>
                        <a:pt x="276432" y="152866"/>
                        <a:pt x="356686" y="129936"/>
                        <a:pt x="356686" y="101910"/>
                      </a:cubicBezTo>
                      <a:lnTo>
                        <a:pt x="356686" y="0"/>
                      </a:lnTo>
                      <a:cubicBezTo>
                        <a:pt x="356686" y="28025"/>
                        <a:pt x="276432" y="50955"/>
                        <a:pt x="178343" y="50955"/>
                      </a:cubicBezTo>
                      <a:close/>
                    </a:path>
                  </a:pathLst>
                </a:custGeom>
                <a:solidFill>
                  <a:schemeClr val="bg1"/>
                </a:solidFill>
                <a:ln w="6350" cap="flat">
                  <a:noFill/>
                  <a:prstDash val="solid"/>
                  <a:miter/>
                </a:ln>
              </p:spPr>
              <p:txBody>
                <a:bodyPr rtlCol="0" anchor="ctr"/>
                <a:lstStyle/>
                <a:p>
                  <a:endParaRPr lang="en-GB"/>
                </a:p>
              </p:txBody>
            </p:sp>
          </p:grpSp>
          <p:grpSp>
            <p:nvGrpSpPr>
              <p:cNvPr id="77" name="Group 76">
                <a:extLst>
                  <a:ext uri="{FF2B5EF4-FFF2-40B4-BE49-F238E27FC236}">
                    <a16:creationId xmlns:a16="http://schemas.microsoft.com/office/drawing/2014/main" id="{B035F99A-0232-4B41-A77F-D046552B4E28}"/>
                  </a:ext>
                </a:extLst>
              </p:cNvPr>
              <p:cNvGrpSpPr/>
              <p:nvPr/>
            </p:nvGrpSpPr>
            <p:grpSpPr>
              <a:xfrm>
                <a:off x="7293541" y="3987037"/>
                <a:ext cx="464082" cy="366381"/>
                <a:chOff x="7293541" y="3987037"/>
                <a:chExt cx="464082" cy="366381"/>
              </a:xfrm>
            </p:grpSpPr>
            <p:sp>
              <p:nvSpPr>
                <p:cNvPr id="83" name="Freeform: Shape 82">
                  <a:extLst>
                    <a:ext uri="{FF2B5EF4-FFF2-40B4-BE49-F238E27FC236}">
                      <a16:creationId xmlns:a16="http://schemas.microsoft.com/office/drawing/2014/main" id="{C4CB2B69-8C76-42CB-BB7B-800171207D9C}"/>
                    </a:ext>
                  </a:extLst>
                </p:cNvPr>
                <p:cNvSpPr/>
                <p:nvPr/>
              </p:nvSpPr>
              <p:spPr>
                <a:xfrm>
                  <a:off x="7293541" y="3987037"/>
                  <a:ext cx="464082" cy="73276"/>
                </a:xfrm>
                <a:custGeom>
                  <a:avLst/>
                  <a:gdLst>
                    <a:gd name="connsiteX0" fmla="*/ 0 w 464082"/>
                    <a:gd name="connsiteY0" fmla="*/ 0 h 73276"/>
                    <a:gd name="connsiteX1" fmla="*/ 464083 w 464082"/>
                    <a:gd name="connsiteY1" fmla="*/ 0 h 73276"/>
                    <a:gd name="connsiteX2" fmla="*/ 464083 w 464082"/>
                    <a:gd name="connsiteY2" fmla="*/ 73276 h 73276"/>
                    <a:gd name="connsiteX3" fmla="*/ 0 w 464082"/>
                    <a:gd name="connsiteY3" fmla="*/ 73276 h 73276"/>
                  </a:gdLst>
                  <a:ahLst/>
                  <a:cxnLst>
                    <a:cxn ang="0">
                      <a:pos x="connsiteX0" y="connsiteY0"/>
                    </a:cxn>
                    <a:cxn ang="0">
                      <a:pos x="connsiteX1" y="connsiteY1"/>
                    </a:cxn>
                    <a:cxn ang="0">
                      <a:pos x="connsiteX2" y="connsiteY2"/>
                    </a:cxn>
                    <a:cxn ang="0">
                      <a:pos x="connsiteX3" y="connsiteY3"/>
                    </a:cxn>
                  </a:cxnLst>
                  <a:rect l="l" t="t" r="r" b="b"/>
                  <a:pathLst>
                    <a:path w="464082" h="73276">
                      <a:moveTo>
                        <a:pt x="0" y="0"/>
                      </a:moveTo>
                      <a:lnTo>
                        <a:pt x="464083" y="0"/>
                      </a:lnTo>
                      <a:lnTo>
                        <a:pt x="464083" y="73276"/>
                      </a:lnTo>
                      <a:lnTo>
                        <a:pt x="0" y="73276"/>
                      </a:lnTo>
                      <a:close/>
                    </a:path>
                  </a:pathLst>
                </a:custGeom>
                <a:solidFill>
                  <a:srgbClr val="FB8113"/>
                </a:solidFill>
                <a:ln w="6052" cap="flat">
                  <a:noFill/>
                  <a:prstDash val="solid"/>
                  <a:miter/>
                </a:ln>
              </p:spPr>
              <p:txBody>
                <a:bodyPr rtlCol="0" anchor="ctr"/>
                <a:lstStyle/>
                <a:p>
                  <a:endParaRPr lang="en-GB"/>
                </a:p>
              </p:txBody>
            </p:sp>
            <p:sp>
              <p:nvSpPr>
                <p:cNvPr id="84" name="Freeform: Shape 83">
                  <a:extLst>
                    <a:ext uri="{FF2B5EF4-FFF2-40B4-BE49-F238E27FC236}">
                      <a16:creationId xmlns:a16="http://schemas.microsoft.com/office/drawing/2014/main" id="{2E0CD4C5-4818-4D8E-A972-E5F469758062}"/>
                    </a:ext>
                  </a:extLst>
                </p:cNvPr>
                <p:cNvSpPr/>
                <p:nvPr/>
              </p:nvSpPr>
              <p:spPr>
                <a:xfrm>
                  <a:off x="7311860" y="4084739"/>
                  <a:ext cx="427444" cy="268679"/>
                </a:xfrm>
                <a:custGeom>
                  <a:avLst/>
                  <a:gdLst>
                    <a:gd name="connsiteX0" fmla="*/ 0 w 427444"/>
                    <a:gd name="connsiteY0" fmla="*/ 0 h 268679"/>
                    <a:gd name="connsiteX1" fmla="*/ 0 w 427444"/>
                    <a:gd name="connsiteY1" fmla="*/ 268680 h 268679"/>
                    <a:gd name="connsiteX2" fmla="*/ 427445 w 427444"/>
                    <a:gd name="connsiteY2" fmla="*/ 268680 h 268679"/>
                    <a:gd name="connsiteX3" fmla="*/ 427445 w 427444"/>
                    <a:gd name="connsiteY3" fmla="*/ 0 h 268679"/>
                    <a:gd name="connsiteX4" fmla="*/ 274786 w 427444"/>
                    <a:gd name="connsiteY4" fmla="*/ 97702 h 268679"/>
                    <a:gd name="connsiteX5" fmla="*/ 152659 w 427444"/>
                    <a:gd name="connsiteY5" fmla="*/ 97702 h 268679"/>
                    <a:gd name="connsiteX6" fmla="*/ 152659 w 427444"/>
                    <a:gd name="connsiteY6" fmla="*/ 48851 h 268679"/>
                    <a:gd name="connsiteX7" fmla="*/ 274786 w 427444"/>
                    <a:gd name="connsiteY7" fmla="*/ 48851 h 268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7444" h="268679">
                      <a:moveTo>
                        <a:pt x="0" y="0"/>
                      </a:moveTo>
                      <a:lnTo>
                        <a:pt x="0" y="268680"/>
                      </a:lnTo>
                      <a:lnTo>
                        <a:pt x="427445" y="268680"/>
                      </a:lnTo>
                      <a:lnTo>
                        <a:pt x="427445" y="0"/>
                      </a:lnTo>
                      <a:close/>
                      <a:moveTo>
                        <a:pt x="274786" y="97702"/>
                      </a:moveTo>
                      <a:lnTo>
                        <a:pt x="152659" y="97702"/>
                      </a:lnTo>
                      <a:lnTo>
                        <a:pt x="152659" y="48851"/>
                      </a:lnTo>
                      <a:lnTo>
                        <a:pt x="274786" y="48851"/>
                      </a:lnTo>
                      <a:close/>
                    </a:path>
                  </a:pathLst>
                </a:custGeom>
                <a:solidFill>
                  <a:srgbClr val="FB8113"/>
                </a:solidFill>
                <a:ln w="6052" cap="flat">
                  <a:noFill/>
                  <a:prstDash val="solid"/>
                  <a:miter/>
                </a:ln>
              </p:spPr>
              <p:txBody>
                <a:bodyPr rtlCol="0" anchor="ctr"/>
                <a:lstStyle/>
                <a:p>
                  <a:endParaRPr lang="en-GB"/>
                </a:p>
              </p:txBody>
            </p:sp>
          </p:grpSp>
          <p:grpSp>
            <p:nvGrpSpPr>
              <p:cNvPr id="78" name="Group 77">
                <a:extLst>
                  <a:ext uri="{FF2B5EF4-FFF2-40B4-BE49-F238E27FC236}">
                    <a16:creationId xmlns:a16="http://schemas.microsoft.com/office/drawing/2014/main" id="{431F5E69-5071-4E5E-953A-B60FBEE280CB}"/>
                  </a:ext>
                </a:extLst>
              </p:cNvPr>
              <p:cNvGrpSpPr/>
              <p:nvPr/>
            </p:nvGrpSpPr>
            <p:grpSpPr>
              <a:xfrm>
                <a:off x="5721734" y="3142982"/>
                <a:ext cx="580011" cy="518070"/>
                <a:chOff x="9970141" y="4302250"/>
                <a:chExt cx="580011" cy="518070"/>
              </a:xfrm>
            </p:grpSpPr>
            <p:sp>
              <p:nvSpPr>
                <p:cNvPr id="79" name="Freeform: Shape 78">
                  <a:extLst>
                    <a:ext uri="{FF2B5EF4-FFF2-40B4-BE49-F238E27FC236}">
                      <a16:creationId xmlns:a16="http://schemas.microsoft.com/office/drawing/2014/main" id="{3B9C5B23-34A6-4328-AC67-AA733D7B2A0D}"/>
                    </a:ext>
                  </a:extLst>
                </p:cNvPr>
                <p:cNvSpPr/>
                <p:nvPr/>
              </p:nvSpPr>
              <p:spPr>
                <a:xfrm>
                  <a:off x="9970141" y="4302250"/>
                  <a:ext cx="580011" cy="518070"/>
                </a:xfrm>
                <a:custGeom>
                  <a:avLst/>
                  <a:gdLst>
                    <a:gd name="connsiteX0" fmla="*/ 575603 w 580011"/>
                    <a:gd name="connsiteY0" fmla="*/ 377449 h 518070"/>
                    <a:gd name="connsiteX1" fmla="*/ 539856 w 580011"/>
                    <a:gd name="connsiteY1" fmla="*/ 364769 h 518070"/>
                    <a:gd name="connsiteX2" fmla="*/ 539856 w 580011"/>
                    <a:gd name="connsiteY2" fmla="*/ 305116 h 518070"/>
                    <a:gd name="connsiteX3" fmla="*/ 568595 w 580011"/>
                    <a:gd name="connsiteY3" fmla="*/ 292958 h 518070"/>
                    <a:gd name="connsiteX4" fmla="*/ 572116 w 580011"/>
                    <a:gd name="connsiteY4" fmla="*/ 284296 h 518070"/>
                    <a:gd name="connsiteX5" fmla="*/ 567101 w 580011"/>
                    <a:gd name="connsiteY5" fmla="*/ 280343 h 518070"/>
                    <a:gd name="connsiteX6" fmla="*/ 519916 w 580011"/>
                    <a:gd name="connsiteY6" fmla="*/ 272549 h 518070"/>
                    <a:gd name="connsiteX7" fmla="*/ 519916 w 580011"/>
                    <a:gd name="connsiteY7" fmla="*/ 214085 h 518070"/>
                    <a:gd name="connsiteX8" fmla="*/ 575874 w 580011"/>
                    <a:gd name="connsiteY8" fmla="*/ 191475 h 518070"/>
                    <a:gd name="connsiteX9" fmla="*/ 579528 w 580011"/>
                    <a:gd name="connsiteY9" fmla="*/ 182869 h 518070"/>
                    <a:gd name="connsiteX10" fmla="*/ 575603 w 580011"/>
                    <a:gd name="connsiteY10" fmla="*/ 179112 h 518070"/>
                    <a:gd name="connsiteX11" fmla="*/ 539856 w 580011"/>
                    <a:gd name="connsiteY11" fmla="*/ 166432 h 518070"/>
                    <a:gd name="connsiteX12" fmla="*/ 539856 w 580011"/>
                    <a:gd name="connsiteY12" fmla="*/ 106778 h 518070"/>
                    <a:gd name="connsiteX13" fmla="*/ 568595 w 580011"/>
                    <a:gd name="connsiteY13" fmla="*/ 94620 h 518070"/>
                    <a:gd name="connsiteX14" fmla="*/ 572108 w 580011"/>
                    <a:gd name="connsiteY14" fmla="*/ 85956 h 518070"/>
                    <a:gd name="connsiteX15" fmla="*/ 568310 w 580011"/>
                    <a:gd name="connsiteY15" fmla="*/ 82330 h 518070"/>
                    <a:gd name="connsiteX16" fmla="*/ 346437 w 580011"/>
                    <a:gd name="connsiteY16" fmla="*/ 410 h 518070"/>
                    <a:gd name="connsiteX17" fmla="*/ 342001 w 580011"/>
                    <a:gd name="connsiteY17" fmla="*/ 357 h 518070"/>
                    <a:gd name="connsiteX18" fmla="*/ 42512 w 580011"/>
                    <a:gd name="connsiteY18" fmla="*/ 104802 h 518070"/>
                    <a:gd name="connsiteX19" fmla="*/ 40767 w 580011"/>
                    <a:gd name="connsiteY19" fmla="*/ 105714 h 518070"/>
                    <a:gd name="connsiteX20" fmla="*/ 19835 w 580011"/>
                    <a:gd name="connsiteY20" fmla="*/ 168567 h 518070"/>
                    <a:gd name="connsiteX21" fmla="*/ 23485 w 580011"/>
                    <a:gd name="connsiteY21" fmla="*/ 200301 h 518070"/>
                    <a:gd name="connsiteX22" fmla="*/ 2 w 580011"/>
                    <a:gd name="connsiteY22" fmla="*/ 261124 h 518070"/>
                    <a:gd name="connsiteX23" fmla="*/ 23875 w 580011"/>
                    <a:gd name="connsiteY23" fmla="*/ 333782 h 518070"/>
                    <a:gd name="connsiteX24" fmla="*/ 19835 w 580011"/>
                    <a:gd name="connsiteY24" fmla="*/ 366904 h 518070"/>
                    <a:gd name="connsiteX25" fmla="*/ 41163 w 580011"/>
                    <a:gd name="connsiteY25" fmla="*/ 433129 h 518070"/>
                    <a:gd name="connsiteX26" fmla="*/ 43147 w 580011"/>
                    <a:gd name="connsiteY26" fmla="*/ 434365 h 518070"/>
                    <a:gd name="connsiteX27" fmla="*/ 254706 w 580011"/>
                    <a:gd name="connsiteY27" fmla="*/ 517614 h 518070"/>
                    <a:gd name="connsiteX28" fmla="*/ 257126 w 580011"/>
                    <a:gd name="connsiteY28" fmla="*/ 518070 h 518070"/>
                    <a:gd name="connsiteX29" fmla="*/ 259605 w 580011"/>
                    <a:gd name="connsiteY29" fmla="*/ 517588 h 518070"/>
                    <a:gd name="connsiteX30" fmla="*/ 575874 w 580011"/>
                    <a:gd name="connsiteY30" fmla="*/ 389812 h 518070"/>
                    <a:gd name="connsiteX31" fmla="*/ 579528 w 580011"/>
                    <a:gd name="connsiteY31" fmla="*/ 381206 h 518070"/>
                    <a:gd name="connsiteX32" fmla="*/ 575603 w 580011"/>
                    <a:gd name="connsiteY32" fmla="*/ 377449 h 518070"/>
                    <a:gd name="connsiteX33" fmla="*/ 506694 w 580011"/>
                    <a:gd name="connsiteY33" fmla="*/ 273653 h 518070"/>
                    <a:gd name="connsiteX34" fmla="*/ 256855 w 580011"/>
                    <a:gd name="connsiteY34" fmla="*/ 373205 h 518070"/>
                    <a:gd name="connsiteX35" fmla="*/ 47569 w 580011"/>
                    <a:gd name="connsiteY35" fmla="*/ 290815 h 518070"/>
                    <a:gd name="connsiteX36" fmla="*/ 47569 w 580011"/>
                    <a:gd name="connsiteY36" fmla="*/ 237853 h 518070"/>
                    <a:gd name="connsiteX37" fmla="*/ 254733 w 580011"/>
                    <a:gd name="connsiteY37" fmla="*/ 319277 h 518070"/>
                    <a:gd name="connsiteX38" fmla="*/ 259632 w 580011"/>
                    <a:gd name="connsiteY38" fmla="*/ 319277 h 518070"/>
                    <a:gd name="connsiteX39" fmla="*/ 506680 w 580011"/>
                    <a:gd name="connsiteY39" fmla="*/ 219447 h 518070"/>
                    <a:gd name="connsiteX40" fmla="*/ 257133 w 580011"/>
                    <a:gd name="connsiteY40" fmla="*/ 504339 h 518070"/>
                    <a:gd name="connsiteX41" fmla="*/ 49341 w 580011"/>
                    <a:gd name="connsiteY41" fmla="*/ 422584 h 518070"/>
                    <a:gd name="connsiteX42" fmla="*/ 33071 w 580011"/>
                    <a:gd name="connsiteY42" fmla="*/ 366904 h 518070"/>
                    <a:gd name="connsiteX43" fmla="*/ 37520 w 580011"/>
                    <a:gd name="connsiteY43" fmla="*/ 334278 h 518070"/>
                    <a:gd name="connsiteX44" fmla="*/ 36112 w 580011"/>
                    <a:gd name="connsiteY44" fmla="*/ 327825 h 518070"/>
                    <a:gd name="connsiteX45" fmla="*/ 13237 w 580011"/>
                    <a:gd name="connsiteY45" fmla="*/ 261098 h 518070"/>
                    <a:gd name="connsiteX46" fmla="*/ 34393 w 580011"/>
                    <a:gd name="connsiteY46" fmla="*/ 208572 h 518070"/>
                    <a:gd name="connsiteX47" fmla="*/ 37415 w 580011"/>
                    <a:gd name="connsiteY47" fmla="*/ 200962 h 518070"/>
                    <a:gd name="connsiteX48" fmla="*/ 33091 w 580011"/>
                    <a:gd name="connsiteY48" fmla="*/ 168567 h 518070"/>
                    <a:gd name="connsiteX49" fmla="*/ 48092 w 580011"/>
                    <a:gd name="connsiteY49" fmla="*/ 116867 h 518070"/>
                    <a:gd name="connsiteX50" fmla="*/ 344077 w 580011"/>
                    <a:gd name="connsiteY50" fmla="*/ 13633 h 518070"/>
                    <a:gd name="connsiteX51" fmla="*/ 547901 w 580011"/>
                    <a:gd name="connsiteY51" fmla="*/ 88895 h 518070"/>
                    <a:gd name="connsiteX52" fmla="*/ 547901 w 580011"/>
                    <a:gd name="connsiteY52" fmla="*/ 89021 h 518070"/>
                    <a:gd name="connsiteX53" fmla="*/ 257133 w 580011"/>
                    <a:gd name="connsiteY53" fmla="*/ 206833 h 518070"/>
                    <a:gd name="connsiteX54" fmla="*/ 63212 w 580011"/>
                    <a:gd name="connsiteY54" fmla="*/ 130499 h 518070"/>
                    <a:gd name="connsiteX55" fmla="*/ 54640 w 580011"/>
                    <a:gd name="connsiteY55" fmla="*/ 134232 h 518070"/>
                    <a:gd name="connsiteX56" fmla="*/ 54181 w 580011"/>
                    <a:gd name="connsiteY56" fmla="*/ 136655 h 518070"/>
                    <a:gd name="connsiteX57" fmla="*/ 54181 w 580011"/>
                    <a:gd name="connsiteY57" fmla="*/ 202767 h 518070"/>
                    <a:gd name="connsiteX58" fmla="*/ 58366 w 580011"/>
                    <a:gd name="connsiteY58" fmla="*/ 208915 h 518070"/>
                    <a:gd name="connsiteX59" fmla="*/ 254733 w 580011"/>
                    <a:gd name="connsiteY59" fmla="*/ 286221 h 518070"/>
                    <a:gd name="connsiteX60" fmla="*/ 259632 w 580011"/>
                    <a:gd name="connsiteY60" fmla="*/ 286221 h 518070"/>
                    <a:gd name="connsiteX61" fmla="*/ 530197 w 580011"/>
                    <a:gd name="connsiteY61" fmla="*/ 176871 h 518070"/>
                    <a:gd name="connsiteX62" fmla="*/ 554592 w 580011"/>
                    <a:gd name="connsiteY62" fmla="*/ 185684 h 518070"/>
                    <a:gd name="connsiteX63" fmla="*/ 554592 w 580011"/>
                    <a:gd name="connsiteY63" fmla="*/ 185809 h 518070"/>
                    <a:gd name="connsiteX64" fmla="*/ 257133 w 580011"/>
                    <a:gd name="connsiteY64" fmla="*/ 306001 h 518070"/>
                    <a:gd name="connsiteX65" fmla="*/ 43378 w 580011"/>
                    <a:gd name="connsiteY65" fmla="*/ 221999 h 518070"/>
                    <a:gd name="connsiteX66" fmla="*/ 34806 w 580011"/>
                    <a:gd name="connsiteY66" fmla="*/ 225732 h 518070"/>
                    <a:gd name="connsiteX67" fmla="*/ 34347 w 580011"/>
                    <a:gd name="connsiteY67" fmla="*/ 228154 h 518070"/>
                    <a:gd name="connsiteX68" fmla="*/ 34347 w 580011"/>
                    <a:gd name="connsiteY68" fmla="*/ 295324 h 518070"/>
                    <a:gd name="connsiteX69" fmla="*/ 38532 w 580011"/>
                    <a:gd name="connsiteY69" fmla="*/ 301473 h 518070"/>
                    <a:gd name="connsiteX70" fmla="*/ 254448 w 580011"/>
                    <a:gd name="connsiteY70" fmla="*/ 386467 h 518070"/>
                    <a:gd name="connsiteX71" fmla="*/ 259314 w 580011"/>
                    <a:gd name="connsiteY71" fmla="*/ 386467 h 518070"/>
                    <a:gd name="connsiteX72" fmla="*/ 514039 w 580011"/>
                    <a:gd name="connsiteY72" fmla="*/ 284984 h 518070"/>
                    <a:gd name="connsiteX73" fmla="*/ 542189 w 580011"/>
                    <a:gd name="connsiteY73" fmla="*/ 289612 h 518070"/>
                    <a:gd name="connsiteX74" fmla="*/ 542189 w 580011"/>
                    <a:gd name="connsiteY74" fmla="*/ 289738 h 518070"/>
                    <a:gd name="connsiteX75" fmla="*/ 257133 w 580011"/>
                    <a:gd name="connsiteY75" fmla="*/ 405170 h 518070"/>
                    <a:gd name="connsiteX76" fmla="*/ 63212 w 580011"/>
                    <a:gd name="connsiteY76" fmla="*/ 328837 h 518070"/>
                    <a:gd name="connsiteX77" fmla="*/ 54640 w 580011"/>
                    <a:gd name="connsiteY77" fmla="*/ 332569 h 518070"/>
                    <a:gd name="connsiteX78" fmla="*/ 54181 w 580011"/>
                    <a:gd name="connsiteY78" fmla="*/ 334992 h 518070"/>
                    <a:gd name="connsiteX79" fmla="*/ 54181 w 580011"/>
                    <a:gd name="connsiteY79" fmla="*/ 401104 h 518070"/>
                    <a:gd name="connsiteX80" fmla="*/ 58366 w 580011"/>
                    <a:gd name="connsiteY80" fmla="*/ 407253 h 518070"/>
                    <a:gd name="connsiteX81" fmla="*/ 254733 w 580011"/>
                    <a:gd name="connsiteY81" fmla="*/ 484558 h 518070"/>
                    <a:gd name="connsiteX82" fmla="*/ 259632 w 580011"/>
                    <a:gd name="connsiteY82" fmla="*/ 484558 h 518070"/>
                    <a:gd name="connsiteX83" fmla="*/ 530197 w 580011"/>
                    <a:gd name="connsiteY83" fmla="*/ 375208 h 518070"/>
                    <a:gd name="connsiteX84" fmla="*/ 554592 w 580011"/>
                    <a:gd name="connsiteY84" fmla="*/ 384021 h 518070"/>
                    <a:gd name="connsiteX85" fmla="*/ 554592 w 580011"/>
                    <a:gd name="connsiteY85" fmla="*/ 384146 h 518070"/>
                    <a:gd name="connsiteX86" fmla="*/ 526633 w 580011"/>
                    <a:gd name="connsiteY86" fmla="*/ 164052 h 518070"/>
                    <a:gd name="connsiteX87" fmla="*/ 257133 w 580011"/>
                    <a:gd name="connsiteY87" fmla="*/ 272945 h 518070"/>
                    <a:gd name="connsiteX88" fmla="*/ 67390 w 580011"/>
                    <a:gd name="connsiteY88" fmla="*/ 198238 h 518070"/>
                    <a:gd name="connsiteX89" fmla="*/ 67390 w 580011"/>
                    <a:gd name="connsiteY89" fmla="*/ 146340 h 518070"/>
                    <a:gd name="connsiteX90" fmla="*/ 254733 w 580011"/>
                    <a:gd name="connsiteY90" fmla="*/ 220108 h 518070"/>
                    <a:gd name="connsiteX91" fmla="*/ 259632 w 580011"/>
                    <a:gd name="connsiteY91" fmla="*/ 220108 h 518070"/>
                    <a:gd name="connsiteX92" fmla="*/ 526633 w 580011"/>
                    <a:gd name="connsiteY92" fmla="*/ 112200 h 518070"/>
                    <a:gd name="connsiteX93" fmla="*/ 526633 w 580011"/>
                    <a:gd name="connsiteY93" fmla="*/ 362389 h 518070"/>
                    <a:gd name="connsiteX94" fmla="*/ 257133 w 580011"/>
                    <a:gd name="connsiteY94" fmla="*/ 471282 h 518070"/>
                    <a:gd name="connsiteX95" fmla="*/ 67390 w 580011"/>
                    <a:gd name="connsiteY95" fmla="*/ 396575 h 518070"/>
                    <a:gd name="connsiteX96" fmla="*/ 67390 w 580011"/>
                    <a:gd name="connsiteY96" fmla="*/ 344677 h 518070"/>
                    <a:gd name="connsiteX97" fmla="*/ 254733 w 580011"/>
                    <a:gd name="connsiteY97" fmla="*/ 418445 h 518070"/>
                    <a:gd name="connsiteX98" fmla="*/ 259632 w 580011"/>
                    <a:gd name="connsiteY98" fmla="*/ 418445 h 518070"/>
                    <a:gd name="connsiteX99" fmla="*/ 526633 w 580011"/>
                    <a:gd name="connsiteY99" fmla="*/ 310537 h 518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580011" h="518070">
                      <a:moveTo>
                        <a:pt x="575603" y="377449"/>
                      </a:moveTo>
                      <a:lnTo>
                        <a:pt x="539856" y="364769"/>
                      </a:lnTo>
                      <a:lnTo>
                        <a:pt x="539856" y="305116"/>
                      </a:lnTo>
                      <a:lnTo>
                        <a:pt x="568595" y="292958"/>
                      </a:lnTo>
                      <a:cubicBezTo>
                        <a:pt x="571958" y="291538"/>
                        <a:pt x="573535" y="287660"/>
                        <a:pt x="572116" y="284296"/>
                      </a:cubicBezTo>
                      <a:cubicBezTo>
                        <a:pt x="571233" y="282205"/>
                        <a:pt x="569340" y="280713"/>
                        <a:pt x="567101" y="280343"/>
                      </a:cubicBezTo>
                      <a:lnTo>
                        <a:pt x="519916" y="272549"/>
                      </a:lnTo>
                      <a:lnTo>
                        <a:pt x="519916" y="214085"/>
                      </a:lnTo>
                      <a:lnTo>
                        <a:pt x="575874" y="191475"/>
                      </a:lnTo>
                      <a:cubicBezTo>
                        <a:pt x="579259" y="190108"/>
                        <a:pt x="580896" y="186255"/>
                        <a:pt x="579528" y="182869"/>
                      </a:cubicBezTo>
                      <a:cubicBezTo>
                        <a:pt x="578818" y="181112"/>
                        <a:pt x="577389" y="179744"/>
                        <a:pt x="575603" y="179112"/>
                      </a:cubicBezTo>
                      <a:lnTo>
                        <a:pt x="539856" y="166432"/>
                      </a:lnTo>
                      <a:lnTo>
                        <a:pt x="539856" y="106778"/>
                      </a:lnTo>
                      <a:lnTo>
                        <a:pt x="568595" y="94620"/>
                      </a:lnTo>
                      <a:cubicBezTo>
                        <a:pt x="571957" y="93198"/>
                        <a:pt x="573531" y="89319"/>
                        <a:pt x="572108" y="85956"/>
                      </a:cubicBezTo>
                      <a:cubicBezTo>
                        <a:pt x="571397" y="84275"/>
                        <a:pt x="570023" y="82963"/>
                        <a:pt x="568310" y="82330"/>
                      </a:cubicBezTo>
                      <a:lnTo>
                        <a:pt x="346437" y="410"/>
                      </a:lnTo>
                      <a:cubicBezTo>
                        <a:pt x="345008" y="-118"/>
                        <a:pt x="343442" y="-137"/>
                        <a:pt x="342001" y="357"/>
                      </a:cubicBezTo>
                      <a:lnTo>
                        <a:pt x="42512" y="104802"/>
                      </a:lnTo>
                      <a:cubicBezTo>
                        <a:pt x="41887" y="105014"/>
                        <a:pt x="41298" y="105323"/>
                        <a:pt x="40767" y="105714"/>
                      </a:cubicBezTo>
                      <a:cubicBezTo>
                        <a:pt x="39914" y="106375"/>
                        <a:pt x="19835" y="121647"/>
                        <a:pt x="19835" y="168567"/>
                      </a:cubicBezTo>
                      <a:cubicBezTo>
                        <a:pt x="19754" y="179254"/>
                        <a:pt x="20980" y="189911"/>
                        <a:pt x="23485" y="200301"/>
                      </a:cubicBezTo>
                      <a:cubicBezTo>
                        <a:pt x="15690" y="206912"/>
                        <a:pt x="2" y="224763"/>
                        <a:pt x="2" y="261124"/>
                      </a:cubicBezTo>
                      <a:cubicBezTo>
                        <a:pt x="-134" y="287292"/>
                        <a:pt x="8246" y="312794"/>
                        <a:pt x="23875" y="333782"/>
                      </a:cubicBezTo>
                      <a:cubicBezTo>
                        <a:pt x="21059" y="344593"/>
                        <a:pt x="19700" y="355733"/>
                        <a:pt x="19835" y="366904"/>
                      </a:cubicBezTo>
                      <a:cubicBezTo>
                        <a:pt x="19835" y="413434"/>
                        <a:pt x="40291" y="432355"/>
                        <a:pt x="41163" y="433129"/>
                      </a:cubicBezTo>
                      <a:cubicBezTo>
                        <a:pt x="41744" y="433658"/>
                        <a:pt x="42416" y="434076"/>
                        <a:pt x="43147" y="434365"/>
                      </a:cubicBezTo>
                      <a:lnTo>
                        <a:pt x="254706" y="517614"/>
                      </a:lnTo>
                      <a:cubicBezTo>
                        <a:pt x="255478" y="517915"/>
                        <a:pt x="256298" y="518070"/>
                        <a:pt x="257126" y="518070"/>
                      </a:cubicBezTo>
                      <a:cubicBezTo>
                        <a:pt x="257976" y="518072"/>
                        <a:pt x="258818" y="517908"/>
                        <a:pt x="259605" y="517588"/>
                      </a:cubicBezTo>
                      <a:lnTo>
                        <a:pt x="575874" y="389812"/>
                      </a:lnTo>
                      <a:cubicBezTo>
                        <a:pt x="579259" y="388445"/>
                        <a:pt x="580896" y="384592"/>
                        <a:pt x="579528" y="381206"/>
                      </a:cubicBezTo>
                      <a:cubicBezTo>
                        <a:pt x="578818" y="379449"/>
                        <a:pt x="577389" y="378081"/>
                        <a:pt x="575603" y="377449"/>
                      </a:cubicBezTo>
                      <a:close/>
                      <a:moveTo>
                        <a:pt x="506694" y="273653"/>
                      </a:moveTo>
                      <a:lnTo>
                        <a:pt x="256855" y="373205"/>
                      </a:lnTo>
                      <a:lnTo>
                        <a:pt x="47569" y="290815"/>
                      </a:lnTo>
                      <a:lnTo>
                        <a:pt x="47569" y="237853"/>
                      </a:lnTo>
                      <a:lnTo>
                        <a:pt x="254733" y="319277"/>
                      </a:lnTo>
                      <a:cubicBezTo>
                        <a:pt x="256305" y="319904"/>
                        <a:pt x="258059" y="319904"/>
                        <a:pt x="259632" y="319277"/>
                      </a:cubicBezTo>
                      <a:lnTo>
                        <a:pt x="506680" y="219447"/>
                      </a:lnTo>
                      <a:close/>
                      <a:moveTo>
                        <a:pt x="257133" y="504339"/>
                      </a:moveTo>
                      <a:lnTo>
                        <a:pt x="49341" y="422584"/>
                      </a:lnTo>
                      <a:cubicBezTo>
                        <a:pt x="46115" y="418988"/>
                        <a:pt x="33071" y="402255"/>
                        <a:pt x="33071" y="366904"/>
                      </a:cubicBezTo>
                      <a:cubicBezTo>
                        <a:pt x="32881" y="355865"/>
                        <a:pt x="34382" y="344862"/>
                        <a:pt x="37520" y="334278"/>
                      </a:cubicBezTo>
                      <a:cubicBezTo>
                        <a:pt x="38236" y="332030"/>
                        <a:pt x="37699" y="329571"/>
                        <a:pt x="36112" y="327825"/>
                      </a:cubicBezTo>
                      <a:cubicBezTo>
                        <a:pt x="21094" y="308846"/>
                        <a:pt x="13022" y="285299"/>
                        <a:pt x="13237" y="261098"/>
                      </a:cubicBezTo>
                      <a:cubicBezTo>
                        <a:pt x="13237" y="221794"/>
                        <a:pt x="33554" y="209067"/>
                        <a:pt x="34393" y="208572"/>
                      </a:cubicBezTo>
                      <a:cubicBezTo>
                        <a:pt x="37039" y="207039"/>
                        <a:pt x="38288" y="203892"/>
                        <a:pt x="37415" y="200962"/>
                      </a:cubicBezTo>
                      <a:cubicBezTo>
                        <a:pt x="34423" y="190428"/>
                        <a:pt x="32967" y="179517"/>
                        <a:pt x="33091" y="168567"/>
                      </a:cubicBezTo>
                      <a:cubicBezTo>
                        <a:pt x="33091" y="133415"/>
                        <a:pt x="45328" y="119551"/>
                        <a:pt x="48092" y="116867"/>
                      </a:cubicBezTo>
                      <a:lnTo>
                        <a:pt x="344077" y="13633"/>
                      </a:lnTo>
                      <a:lnTo>
                        <a:pt x="547901" y="88895"/>
                      </a:lnTo>
                      <a:cubicBezTo>
                        <a:pt x="547994" y="88895"/>
                        <a:pt x="547994" y="88988"/>
                        <a:pt x="547901" y="89021"/>
                      </a:cubicBezTo>
                      <a:lnTo>
                        <a:pt x="257133" y="206833"/>
                      </a:lnTo>
                      <a:lnTo>
                        <a:pt x="63212" y="130499"/>
                      </a:lnTo>
                      <a:cubicBezTo>
                        <a:pt x="59813" y="129163"/>
                        <a:pt x="55976" y="130834"/>
                        <a:pt x="54640" y="134232"/>
                      </a:cubicBezTo>
                      <a:cubicBezTo>
                        <a:pt x="54336" y="135004"/>
                        <a:pt x="54181" y="135826"/>
                        <a:pt x="54181" y="136655"/>
                      </a:cubicBezTo>
                      <a:lnTo>
                        <a:pt x="54181" y="202767"/>
                      </a:lnTo>
                      <a:cubicBezTo>
                        <a:pt x="54181" y="205481"/>
                        <a:pt x="55841" y="207919"/>
                        <a:pt x="58366" y="208915"/>
                      </a:cubicBezTo>
                      <a:lnTo>
                        <a:pt x="254733" y="286221"/>
                      </a:lnTo>
                      <a:cubicBezTo>
                        <a:pt x="256305" y="286848"/>
                        <a:pt x="258059" y="286848"/>
                        <a:pt x="259632" y="286221"/>
                      </a:cubicBezTo>
                      <a:lnTo>
                        <a:pt x="530197" y="176871"/>
                      </a:lnTo>
                      <a:lnTo>
                        <a:pt x="554592" y="185684"/>
                      </a:lnTo>
                      <a:cubicBezTo>
                        <a:pt x="554678" y="185717"/>
                        <a:pt x="554678" y="185769"/>
                        <a:pt x="554592" y="185809"/>
                      </a:cubicBezTo>
                      <a:lnTo>
                        <a:pt x="257133" y="306001"/>
                      </a:lnTo>
                      <a:lnTo>
                        <a:pt x="43378" y="221999"/>
                      </a:lnTo>
                      <a:cubicBezTo>
                        <a:pt x="39980" y="220663"/>
                        <a:pt x="36142" y="222334"/>
                        <a:pt x="34806" y="225732"/>
                      </a:cubicBezTo>
                      <a:cubicBezTo>
                        <a:pt x="34502" y="226503"/>
                        <a:pt x="34347" y="227325"/>
                        <a:pt x="34347" y="228154"/>
                      </a:cubicBezTo>
                      <a:lnTo>
                        <a:pt x="34347" y="295324"/>
                      </a:lnTo>
                      <a:cubicBezTo>
                        <a:pt x="34348" y="298038"/>
                        <a:pt x="36007" y="300476"/>
                        <a:pt x="38532" y="301473"/>
                      </a:cubicBezTo>
                      <a:lnTo>
                        <a:pt x="254448" y="386467"/>
                      </a:lnTo>
                      <a:cubicBezTo>
                        <a:pt x="256011" y="387086"/>
                        <a:pt x="257751" y="387086"/>
                        <a:pt x="259314" y="386467"/>
                      </a:cubicBezTo>
                      <a:lnTo>
                        <a:pt x="514039" y="284984"/>
                      </a:lnTo>
                      <a:lnTo>
                        <a:pt x="542189" y="289612"/>
                      </a:lnTo>
                      <a:cubicBezTo>
                        <a:pt x="542315" y="289612"/>
                        <a:pt x="542322" y="289692"/>
                        <a:pt x="542189" y="289738"/>
                      </a:cubicBezTo>
                      <a:lnTo>
                        <a:pt x="257133" y="405170"/>
                      </a:lnTo>
                      <a:lnTo>
                        <a:pt x="63212" y="328837"/>
                      </a:lnTo>
                      <a:cubicBezTo>
                        <a:pt x="59813" y="327501"/>
                        <a:pt x="55976" y="329172"/>
                        <a:pt x="54640" y="332569"/>
                      </a:cubicBezTo>
                      <a:cubicBezTo>
                        <a:pt x="54336" y="333341"/>
                        <a:pt x="54181" y="334163"/>
                        <a:pt x="54181" y="334992"/>
                      </a:cubicBezTo>
                      <a:lnTo>
                        <a:pt x="54181" y="401104"/>
                      </a:lnTo>
                      <a:cubicBezTo>
                        <a:pt x="54181" y="403818"/>
                        <a:pt x="55841" y="406256"/>
                        <a:pt x="58366" y="407253"/>
                      </a:cubicBezTo>
                      <a:lnTo>
                        <a:pt x="254733" y="484558"/>
                      </a:lnTo>
                      <a:cubicBezTo>
                        <a:pt x="256305" y="485185"/>
                        <a:pt x="258059" y="485185"/>
                        <a:pt x="259632" y="484558"/>
                      </a:cubicBezTo>
                      <a:lnTo>
                        <a:pt x="530197" y="375208"/>
                      </a:lnTo>
                      <a:lnTo>
                        <a:pt x="554592" y="384021"/>
                      </a:lnTo>
                      <a:cubicBezTo>
                        <a:pt x="554678" y="384021"/>
                        <a:pt x="554678" y="384107"/>
                        <a:pt x="554592" y="384146"/>
                      </a:cubicBezTo>
                      <a:close/>
                      <a:moveTo>
                        <a:pt x="526633" y="164052"/>
                      </a:moveTo>
                      <a:lnTo>
                        <a:pt x="257133" y="272945"/>
                      </a:lnTo>
                      <a:lnTo>
                        <a:pt x="67390" y="198238"/>
                      </a:lnTo>
                      <a:lnTo>
                        <a:pt x="67390" y="146340"/>
                      </a:lnTo>
                      <a:lnTo>
                        <a:pt x="254733" y="220108"/>
                      </a:lnTo>
                      <a:cubicBezTo>
                        <a:pt x="256305" y="220736"/>
                        <a:pt x="258059" y="220736"/>
                        <a:pt x="259632" y="220108"/>
                      </a:cubicBezTo>
                      <a:lnTo>
                        <a:pt x="526633" y="112200"/>
                      </a:lnTo>
                      <a:close/>
                      <a:moveTo>
                        <a:pt x="526633" y="362389"/>
                      </a:moveTo>
                      <a:lnTo>
                        <a:pt x="257133" y="471282"/>
                      </a:lnTo>
                      <a:lnTo>
                        <a:pt x="67390" y="396575"/>
                      </a:lnTo>
                      <a:lnTo>
                        <a:pt x="67390" y="344677"/>
                      </a:lnTo>
                      <a:lnTo>
                        <a:pt x="254733" y="418445"/>
                      </a:lnTo>
                      <a:cubicBezTo>
                        <a:pt x="256305" y="419073"/>
                        <a:pt x="258059" y="419073"/>
                        <a:pt x="259632" y="418445"/>
                      </a:cubicBezTo>
                      <a:lnTo>
                        <a:pt x="526633" y="310537"/>
                      </a:lnTo>
                      <a:close/>
                    </a:path>
                  </a:pathLst>
                </a:custGeom>
                <a:solidFill>
                  <a:schemeClr val="bg1"/>
                </a:solidFill>
                <a:ln w="6548" cap="flat">
                  <a:noFill/>
                  <a:prstDash val="solid"/>
                  <a:miter/>
                </a:ln>
              </p:spPr>
              <p:txBody>
                <a:bodyPr rtlCol="0" anchor="ctr"/>
                <a:lstStyle/>
                <a:p>
                  <a:endParaRPr lang="en-GB"/>
                </a:p>
              </p:txBody>
            </p:sp>
            <p:sp>
              <p:nvSpPr>
                <p:cNvPr id="80" name="Freeform: Shape 79">
                  <a:extLst>
                    <a:ext uri="{FF2B5EF4-FFF2-40B4-BE49-F238E27FC236}">
                      <a16:creationId xmlns:a16="http://schemas.microsoft.com/office/drawing/2014/main" id="{F6718251-5EA7-4384-B162-5B5D442DD0C7}"/>
                    </a:ext>
                  </a:extLst>
                </p:cNvPr>
                <p:cNvSpPr/>
                <p:nvPr/>
              </p:nvSpPr>
              <p:spPr>
                <a:xfrm>
                  <a:off x="10022495" y="4531519"/>
                  <a:ext cx="447860" cy="133350"/>
                </a:xfrm>
                <a:custGeom>
                  <a:avLst/>
                  <a:gdLst>
                    <a:gd name="connsiteX0" fmla="*/ 0 w 459581"/>
                    <a:gd name="connsiteY0" fmla="*/ 14288 h 140494"/>
                    <a:gd name="connsiteX1" fmla="*/ 7144 w 459581"/>
                    <a:gd name="connsiteY1" fmla="*/ 64294 h 140494"/>
                    <a:gd name="connsiteX2" fmla="*/ 214312 w 459581"/>
                    <a:gd name="connsiteY2" fmla="*/ 140494 h 140494"/>
                    <a:gd name="connsiteX3" fmla="*/ 459581 w 459581"/>
                    <a:gd name="connsiteY3" fmla="*/ 42863 h 140494"/>
                    <a:gd name="connsiteX4" fmla="*/ 459581 w 459581"/>
                    <a:gd name="connsiteY4" fmla="*/ 0 h 140494"/>
                    <a:gd name="connsiteX5" fmla="*/ 219075 w 459581"/>
                    <a:gd name="connsiteY5" fmla="*/ 100013 h 140494"/>
                    <a:gd name="connsiteX6" fmla="*/ 0 w 459581"/>
                    <a:gd name="connsiteY6" fmla="*/ 14288 h 140494"/>
                    <a:gd name="connsiteX0" fmla="*/ 5079 w 464660"/>
                    <a:gd name="connsiteY0" fmla="*/ 14288 h 140494"/>
                    <a:gd name="connsiteX1" fmla="*/ 0 w 464660"/>
                    <a:gd name="connsiteY1" fmla="*/ 61786 h 140494"/>
                    <a:gd name="connsiteX2" fmla="*/ 219391 w 464660"/>
                    <a:gd name="connsiteY2" fmla="*/ 140494 h 140494"/>
                    <a:gd name="connsiteX3" fmla="*/ 464660 w 464660"/>
                    <a:gd name="connsiteY3" fmla="*/ 42863 h 140494"/>
                    <a:gd name="connsiteX4" fmla="*/ 464660 w 464660"/>
                    <a:gd name="connsiteY4" fmla="*/ 0 h 140494"/>
                    <a:gd name="connsiteX5" fmla="*/ 224154 w 464660"/>
                    <a:gd name="connsiteY5" fmla="*/ 100013 h 140494"/>
                    <a:gd name="connsiteX6" fmla="*/ 5079 w 464660"/>
                    <a:gd name="connsiteY6" fmla="*/ 14288 h 140494"/>
                    <a:gd name="connsiteX0" fmla="*/ 190 w 459771"/>
                    <a:gd name="connsiteY0" fmla="*/ 14288 h 140494"/>
                    <a:gd name="connsiteX1" fmla="*/ 0 w 459771"/>
                    <a:gd name="connsiteY1" fmla="*/ 59277 h 140494"/>
                    <a:gd name="connsiteX2" fmla="*/ 214502 w 459771"/>
                    <a:gd name="connsiteY2" fmla="*/ 140494 h 140494"/>
                    <a:gd name="connsiteX3" fmla="*/ 459771 w 459771"/>
                    <a:gd name="connsiteY3" fmla="*/ 42863 h 140494"/>
                    <a:gd name="connsiteX4" fmla="*/ 459771 w 459771"/>
                    <a:gd name="connsiteY4" fmla="*/ 0 h 140494"/>
                    <a:gd name="connsiteX5" fmla="*/ 219265 w 459771"/>
                    <a:gd name="connsiteY5" fmla="*/ 100013 h 140494"/>
                    <a:gd name="connsiteX6" fmla="*/ 190 w 459771"/>
                    <a:gd name="connsiteY6" fmla="*/ 14288 h 140494"/>
                    <a:gd name="connsiteX0" fmla="*/ 5080 w 459771"/>
                    <a:gd name="connsiteY0" fmla="*/ 19306 h 140494"/>
                    <a:gd name="connsiteX1" fmla="*/ 0 w 459771"/>
                    <a:gd name="connsiteY1" fmla="*/ 59277 h 140494"/>
                    <a:gd name="connsiteX2" fmla="*/ 214502 w 459771"/>
                    <a:gd name="connsiteY2" fmla="*/ 140494 h 140494"/>
                    <a:gd name="connsiteX3" fmla="*/ 459771 w 459771"/>
                    <a:gd name="connsiteY3" fmla="*/ 42863 h 140494"/>
                    <a:gd name="connsiteX4" fmla="*/ 459771 w 459771"/>
                    <a:gd name="connsiteY4" fmla="*/ 0 h 140494"/>
                    <a:gd name="connsiteX5" fmla="*/ 219265 w 459771"/>
                    <a:gd name="connsiteY5" fmla="*/ 100013 h 140494"/>
                    <a:gd name="connsiteX6" fmla="*/ 5080 w 459771"/>
                    <a:gd name="connsiteY6" fmla="*/ 19306 h 140494"/>
                    <a:gd name="connsiteX0" fmla="*/ 5080 w 459771"/>
                    <a:gd name="connsiteY0" fmla="*/ 19306 h 140494"/>
                    <a:gd name="connsiteX1" fmla="*/ 0 w 459771"/>
                    <a:gd name="connsiteY1" fmla="*/ 59277 h 140494"/>
                    <a:gd name="connsiteX2" fmla="*/ 214502 w 459771"/>
                    <a:gd name="connsiteY2" fmla="*/ 140494 h 140494"/>
                    <a:gd name="connsiteX3" fmla="*/ 459771 w 459771"/>
                    <a:gd name="connsiteY3" fmla="*/ 42863 h 140494"/>
                    <a:gd name="connsiteX4" fmla="*/ 459771 w 459771"/>
                    <a:gd name="connsiteY4" fmla="*/ 0 h 140494"/>
                    <a:gd name="connsiteX5" fmla="*/ 219265 w 459771"/>
                    <a:gd name="connsiteY5" fmla="*/ 102521 h 140494"/>
                    <a:gd name="connsiteX6" fmla="*/ 5080 w 459771"/>
                    <a:gd name="connsiteY6" fmla="*/ 19306 h 140494"/>
                    <a:gd name="connsiteX0" fmla="*/ 190 w 459771"/>
                    <a:gd name="connsiteY0" fmla="*/ 19306 h 140494"/>
                    <a:gd name="connsiteX1" fmla="*/ 0 w 459771"/>
                    <a:gd name="connsiteY1" fmla="*/ 59277 h 140494"/>
                    <a:gd name="connsiteX2" fmla="*/ 214502 w 459771"/>
                    <a:gd name="connsiteY2" fmla="*/ 140494 h 140494"/>
                    <a:gd name="connsiteX3" fmla="*/ 459771 w 459771"/>
                    <a:gd name="connsiteY3" fmla="*/ 42863 h 140494"/>
                    <a:gd name="connsiteX4" fmla="*/ 459771 w 459771"/>
                    <a:gd name="connsiteY4" fmla="*/ 0 h 140494"/>
                    <a:gd name="connsiteX5" fmla="*/ 219265 w 459771"/>
                    <a:gd name="connsiteY5" fmla="*/ 102521 h 140494"/>
                    <a:gd name="connsiteX6" fmla="*/ 190 w 459771"/>
                    <a:gd name="connsiteY6" fmla="*/ 19306 h 140494"/>
                    <a:gd name="connsiteX0" fmla="*/ 190 w 459771"/>
                    <a:gd name="connsiteY0" fmla="*/ 19306 h 140494"/>
                    <a:gd name="connsiteX1" fmla="*/ 0 w 459771"/>
                    <a:gd name="connsiteY1" fmla="*/ 59277 h 140494"/>
                    <a:gd name="connsiteX2" fmla="*/ 214502 w 459771"/>
                    <a:gd name="connsiteY2" fmla="*/ 140494 h 140494"/>
                    <a:gd name="connsiteX3" fmla="*/ 459771 w 459771"/>
                    <a:gd name="connsiteY3" fmla="*/ 42863 h 140494"/>
                    <a:gd name="connsiteX4" fmla="*/ 459771 w 459771"/>
                    <a:gd name="connsiteY4" fmla="*/ 0 h 140494"/>
                    <a:gd name="connsiteX5" fmla="*/ 211931 w 459771"/>
                    <a:gd name="connsiteY5" fmla="*/ 102521 h 140494"/>
                    <a:gd name="connsiteX6" fmla="*/ 190 w 459771"/>
                    <a:gd name="connsiteY6" fmla="*/ 19306 h 140494"/>
                    <a:gd name="connsiteX0" fmla="*/ 190 w 459771"/>
                    <a:gd name="connsiteY0" fmla="*/ 19306 h 140494"/>
                    <a:gd name="connsiteX1" fmla="*/ 0 w 459771"/>
                    <a:gd name="connsiteY1" fmla="*/ 59277 h 140494"/>
                    <a:gd name="connsiteX2" fmla="*/ 214502 w 459771"/>
                    <a:gd name="connsiteY2" fmla="*/ 140494 h 140494"/>
                    <a:gd name="connsiteX3" fmla="*/ 459771 w 459771"/>
                    <a:gd name="connsiteY3" fmla="*/ 42863 h 140494"/>
                    <a:gd name="connsiteX4" fmla="*/ 459771 w 459771"/>
                    <a:gd name="connsiteY4" fmla="*/ 0 h 140494"/>
                    <a:gd name="connsiteX5" fmla="*/ 214376 w 459771"/>
                    <a:gd name="connsiteY5" fmla="*/ 105030 h 140494"/>
                    <a:gd name="connsiteX6" fmla="*/ 190 w 459771"/>
                    <a:gd name="connsiteY6" fmla="*/ 19306 h 140494"/>
                    <a:gd name="connsiteX0" fmla="*/ 190 w 459771"/>
                    <a:gd name="connsiteY0" fmla="*/ 19306 h 140494"/>
                    <a:gd name="connsiteX1" fmla="*/ 0 w 459771"/>
                    <a:gd name="connsiteY1" fmla="*/ 59277 h 140494"/>
                    <a:gd name="connsiteX2" fmla="*/ 214502 w 459771"/>
                    <a:gd name="connsiteY2" fmla="*/ 140494 h 140494"/>
                    <a:gd name="connsiteX3" fmla="*/ 459771 w 459771"/>
                    <a:gd name="connsiteY3" fmla="*/ 42863 h 140494"/>
                    <a:gd name="connsiteX4" fmla="*/ 459771 w 459771"/>
                    <a:gd name="connsiteY4" fmla="*/ 0 h 140494"/>
                    <a:gd name="connsiteX5" fmla="*/ 211931 w 459771"/>
                    <a:gd name="connsiteY5" fmla="*/ 97503 h 140494"/>
                    <a:gd name="connsiteX6" fmla="*/ 190 w 459771"/>
                    <a:gd name="connsiteY6" fmla="*/ 19306 h 140494"/>
                    <a:gd name="connsiteX0" fmla="*/ 190 w 459771"/>
                    <a:gd name="connsiteY0" fmla="*/ 19306 h 140494"/>
                    <a:gd name="connsiteX1" fmla="*/ 0 w 459771"/>
                    <a:gd name="connsiteY1" fmla="*/ 59277 h 140494"/>
                    <a:gd name="connsiteX2" fmla="*/ 214502 w 459771"/>
                    <a:gd name="connsiteY2" fmla="*/ 140494 h 140494"/>
                    <a:gd name="connsiteX3" fmla="*/ 459771 w 459771"/>
                    <a:gd name="connsiteY3" fmla="*/ 42863 h 140494"/>
                    <a:gd name="connsiteX4" fmla="*/ 459771 w 459771"/>
                    <a:gd name="connsiteY4" fmla="*/ 0 h 140494"/>
                    <a:gd name="connsiteX5" fmla="*/ 209487 w 459771"/>
                    <a:gd name="connsiteY5" fmla="*/ 100011 h 140494"/>
                    <a:gd name="connsiteX6" fmla="*/ 190 w 459771"/>
                    <a:gd name="connsiteY6" fmla="*/ 19306 h 14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9771" h="140494">
                      <a:moveTo>
                        <a:pt x="190" y="19306"/>
                      </a:moveTo>
                      <a:cubicBezTo>
                        <a:pt x="127" y="34302"/>
                        <a:pt x="63" y="44281"/>
                        <a:pt x="0" y="59277"/>
                      </a:cubicBezTo>
                      <a:lnTo>
                        <a:pt x="214502" y="140494"/>
                      </a:lnTo>
                      <a:lnTo>
                        <a:pt x="459771" y="42863"/>
                      </a:lnTo>
                      <a:lnTo>
                        <a:pt x="459771" y="0"/>
                      </a:lnTo>
                      <a:lnTo>
                        <a:pt x="209487" y="100011"/>
                      </a:lnTo>
                      <a:lnTo>
                        <a:pt x="190" y="19306"/>
                      </a:lnTo>
                      <a:close/>
                    </a:path>
                  </a:pathLst>
                </a:custGeom>
                <a:solidFill>
                  <a:srgbClr val="FB8113"/>
                </a:solidFill>
                <a:ln>
                  <a:solidFill>
                    <a:srgbClr val="FB81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Freeform: Shape 80">
                  <a:extLst>
                    <a:ext uri="{FF2B5EF4-FFF2-40B4-BE49-F238E27FC236}">
                      <a16:creationId xmlns:a16="http://schemas.microsoft.com/office/drawing/2014/main" id="{42D9A8B5-89B3-4976-B3A6-DDB1C3722927}"/>
                    </a:ext>
                  </a:extLst>
                </p:cNvPr>
                <p:cNvSpPr/>
                <p:nvPr/>
              </p:nvSpPr>
              <p:spPr>
                <a:xfrm>
                  <a:off x="10036969" y="4421981"/>
                  <a:ext cx="457200" cy="147638"/>
                </a:xfrm>
                <a:custGeom>
                  <a:avLst/>
                  <a:gdLst>
                    <a:gd name="connsiteX0" fmla="*/ 0 w 461962"/>
                    <a:gd name="connsiteY0" fmla="*/ 30956 h 159544"/>
                    <a:gd name="connsiteX1" fmla="*/ 192881 w 461962"/>
                    <a:gd name="connsiteY1" fmla="*/ 102394 h 159544"/>
                    <a:gd name="connsiteX2" fmla="*/ 461962 w 461962"/>
                    <a:gd name="connsiteY2" fmla="*/ 0 h 159544"/>
                    <a:gd name="connsiteX3" fmla="*/ 457200 w 461962"/>
                    <a:gd name="connsiteY3" fmla="*/ 50006 h 159544"/>
                    <a:gd name="connsiteX4" fmla="*/ 192881 w 461962"/>
                    <a:gd name="connsiteY4" fmla="*/ 159544 h 159544"/>
                    <a:gd name="connsiteX5" fmla="*/ 2381 w 461962"/>
                    <a:gd name="connsiteY5" fmla="*/ 80962 h 159544"/>
                    <a:gd name="connsiteX6" fmla="*/ 0 w 461962"/>
                    <a:gd name="connsiteY6" fmla="*/ 30956 h 159544"/>
                    <a:gd name="connsiteX0" fmla="*/ 0 w 461962"/>
                    <a:gd name="connsiteY0" fmla="*/ 30956 h 152400"/>
                    <a:gd name="connsiteX1" fmla="*/ 192881 w 461962"/>
                    <a:gd name="connsiteY1" fmla="*/ 102394 h 152400"/>
                    <a:gd name="connsiteX2" fmla="*/ 461962 w 461962"/>
                    <a:gd name="connsiteY2" fmla="*/ 0 h 152400"/>
                    <a:gd name="connsiteX3" fmla="*/ 457200 w 461962"/>
                    <a:gd name="connsiteY3" fmla="*/ 50006 h 152400"/>
                    <a:gd name="connsiteX4" fmla="*/ 188119 w 461962"/>
                    <a:gd name="connsiteY4" fmla="*/ 152400 h 152400"/>
                    <a:gd name="connsiteX5" fmla="*/ 2381 w 461962"/>
                    <a:gd name="connsiteY5" fmla="*/ 80962 h 152400"/>
                    <a:gd name="connsiteX6" fmla="*/ 0 w 461962"/>
                    <a:gd name="connsiteY6" fmla="*/ 30956 h 152400"/>
                    <a:gd name="connsiteX0" fmla="*/ 0 w 457200"/>
                    <a:gd name="connsiteY0" fmla="*/ 26194 h 147638"/>
                    <a:gd name="connsiteX1" fmla="*/ 192881 w 457200"/>
                    <a:gd name="connsiteY1" fmla="*/ 97632 h 147638"/>
                    <a:gd name="connsiteX2" fmla="*/ 452437 w 457200"/>
                    <a:gd name="connsiteY2" fmla="*/ 0 h 147638"/>
                    <a:gd name="connsiteX3" fmla="*/ 457200 w 457200"/>
                    <a:gd name="connsiteY3" fmla="*/ 45244 h 147638"/>
                    <a:gd name="connsiteX4" fmla="*/ 188119 w 457200"/>
                    <a:gd name="connsiteY4" fmla="*/ 147638 h 147638"/>
                    <a:gd name="connsiteX5" fmla="*/ 2381 w 457200"/>
                    <a:gd name="connsiteY5" fmla="*/ 76200 h 147638"/>
                    <a:gd name="connsiteX6" fmla="*/ 0 w 457200"/>
                    <a:gd name="connsiteY6" fmla="*/ 26194 h 147638"/>
                    <a:gd name="connsiteX0" fmla="*/ 0 w 452438"/>
                    <a:gd name="connsiteY0" fmla="*/ 26194 h 147638"/>
                    <a:gd name="connsiteX1" fmla="*/ 192881 w 452438"/>
                    <a:gd name="connsiteY1" fmla="*/ 97632 h 147638"/>
                    <a:gd name="connsiteX2" fmla="*/ 452437 w 452438"/>
                    <a:gd name="connsiteY2" fmla="*/ 0 h 147638"/>
                    <a:gd name="connsiteX3" fmla="*/ 452438 w 452438"/>
                    <a:gd name="connsiteY3" fmla="*/ 42863 h 147638"/>
                    <a:gd name="connsiteX4" fmla="*/ 188119 w 452438"/>
                    <a:gd name="connsiteY4" fmla="*/ 147638 h 147638"/>
                    <a:gd name="connsiteX5" fmla="*/ 2381 w 452438"/>
                    <a:gd name="connsiteY5" fmla="*/ 76200 h 147638"/>
                    <a:gd name="connsiteX6" fmla="*/ 0 w 452438"/>
                    <a:gd name="connsiteY6" fmla="*/ 26194 h 147638"/>
                    <a:gd name="connsiteX0" fmla="*/ 0 w 452438"/>
                    <a:gd name="connsiteY0" fmla="*/ 28575 h 147638"/>
                    <a:gd name="connsiteX1" fmla="*/ 192881 w 452438"/>
                    <a:gd name="connsiteY1" fmla="*/ 97632 h 147638"/>
                    <a:gd name="connsiteX2" fmla="*/ 452437 w 452438"/>
                    <a:gd name="connsiteY2" fmla="*/ 0 h 147638"/>
                    <a:gd name="connsiteX3" fmla="*/ 452438 w 452438"/>
                    <a:gd name="connsiteY3" fmla="*/ 42863 h 147638"/>
                    <a:gd name="connsiteX4" fmla="*/ 188119 w 452438"/>
                    <a:gd name="connsiteY4" fmla="*/ 147638 h 147638"/>
                    <a:gd name="connsiteX5" fmla="*/ 2381 w 452438"/>
                    <a:gd name="connsiteY5" fmla="*/ 76200 h 147638"/>
                    <a:gd name="connsiteX6" fmla="*/ 0 w 452438"/>
                    <a:gd name="connsiteY6" fmla="*/ 28575 h 147638"/>
                    <a:gd name="connsiteX0" fmla="*/ 0 w 452438"/>
                    <a:gd name="connsiteY0" fmla="*/ 28575 h 147638"/>
                    <a:gd name="connsiteX1" fmla="*/ 192881 w 452438"/>
                    <a:gd name="connsiteY1" fmla="*/ 102394 h 147638"/>
                    <a:gd name="connsiteX2" fmla="*/ 452437 w 452438"/>
                    <a:gd name="connsiteY2" fmla="*/ 0 h 147638"/>
                    <a:gd name="connsiteX3" fmla="*/ 452438 w 452438"/>
                    <a:gd name="connsiteY3" fmla="*/ 42863 h 147638"/>
                    <a:gd name="connsiteX4" fmla="*/ 188119 w 452438"/>
                    <a:gd name="connsiteY4" fmla="*/ 147638 h 147638"/>
                    <a:gd name="connsiteX5" fmla="*/ 2381 w 452438"/>
                    <a:gd name="connsiteY5" fmla="*/ 76200 h 147638"/>
                    <a:gd name="connsiteX6" fmla="*/ 0 w 452438"/>
                    <a:gd name="connsiteY6" fmla="*/ 28575 h 147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2438" h="147638">
                      <a:moveTo>
                        <a:pt x="0" y="28575"/>
                      </a:moveTo>
                      <a:lnTo>
                        <a:pt x="192881" y="102394"/>
                      </a:lnTo>
                      <a:lnTo>
                        <a:pt x="452437" y="0"/>
                      </a:lnTo>
                      <a:cubicBezTo>
                        <a:pt x="452437" y="14288"/>
                        <a:pt x="452438" y="28575"/>
                        <a:pt x="452438" y="42863"/>
                      </a:cubicBezTo>
                      <a:lnTo>
                        <a:pt x="188119" y="147638"/>
                      </a:lnTo>
                      <a:lnTo>
                        <a:pt x="2381" y="76200"/>
                      </a:lnTo>
                      <a:lnTo>
                        <a:pt x="0" y="28575"/>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Freeform: Shape 81">
                  <a:extLst>
                    <a:ext uri="{FF2B5EF4-FFF2-40B4-BE49-F238E27FC236}">
                      <a16:creationId xmlns:a16="http://schemas.microsoft.com/office/drawing/2014/main" id="{62AAF281-DB51-46F5-B112-ED69E976DFF0}"/>
                    </a:ext>
                  </a:extLst>
                </p:cNvPr>
                <p:cNvSpPr/>
                <p:nvPr/>
              </p:nvSpPr>
              <p:spPr>
                <a:xfrm>
                  <a:off x="10039349" y="4621945"/>
                  <a:ext cx="453600" cy="147638"/>
                </a:xfrm>
                <a:custGeom>
                  <a:avLst/>
                  <a:gdLst>
                    <a:gd name="connsiteX0" fmla="*/ 0 w 461962"/>
                    <a:gd name="connsiteY0" fmla="*/ 30956 h 159544"/>
                    <a:gd name="connsiteX1" fmla="*/ 192881 w 461962"/>
                    <a:gd name="connsiteY1" fmla="*/ 102394 h 159544"/>
                    <a:gd name="connsiteX2" fmla="*/ 461962 w 461962"/>
                    <a:gd name="connsiteY2" fmla="*/ 0 h 159544"/>
                    <a:gd name="connsiteX3" fmla="*/ 457200 w 461962"/>
                    <a:gd name="connsiteY3" fmla="*/ 50006 h 159544"/>
                    <a:gd name="connsiteX4" fmla="*/ 192881 w 461962"/>
                    <a:gd name="connsiteY4" fmla="*/ 159544 h 159544"/>
                    <a:gd name="connsiteX5" fmla="*/ 2381 w 461962"/>
                    <a:gd name="connsiteY5" fmla="*/ 80962 h 159544"/>
                    <a:gd name="connsiteX6" fmla="*/ 0 w 461962"/>
                    <a:gd name="connsiteY6" fmla="*/ 30956 h 159544"/>
                    <a:gd name="connsiteX0" fmla="*/ 0 w 461962"/>
                    <a:gd name="connsiteY0" fmla="*/ 30956 h 152400"/>
                    <a:gd name="connsiteX1" fmla="*/ 192881 w 461962"/>
                    <a:gd name="connsiteY1" fmla="*/ 102394 h 152400"/>
                    <a:gd name="connsiteX2" fmla="*/ 461962 w 461962"/>
                    <a:gd name="connsiteY2" fmla="*/ 0 h 152400"/>
                    <a:gd name="connsiteX3" fmla="*/ 457200 w 461962"/>
                    <a:gd name="connsiteY3" fmla="*/ 50006 h 152400"/>
                    <a:gd name="connsiteX4" fmla="*/ 188119 w 461962"/>
                    <a:gd name="connsiteY4" fmla="*/ 152400 h 152400"/>
                    <a:gd name="connsiteX5" fmla="*/ 2381 w 461962"/>
                    <a:gd name="connsiteY5" fmla="*/ 80962 h 152400"/>
                    <a:gd name="connsiteX6" fmla="*/ 0 w 461962"/>
                    <a:gd name="connsiteY6" fmla="*/ 30956 h 152400"/>
                    <a:gd name="connsiteX0" fmla="*/ 0 w 457200"/>
                    <a:gd name="connsiteY0" fmla="*/ 26194 h 147638"/>
                    <a:gd name="connsiteX1" fmla="*/ 192881 w 457200"/>
                    <a:gd name="connsiteY1" fmla="*/ 97632 h 147638"/>
                    <a:gd name="connsiteX2" fmla="*/ 452437 w 457200"/>
                    <a:gd name="connsiteY2" fmla="*/ 0 h 147638"/>
                    <a:gd name="connsiteX3" fmla="*/ 457200 w 457200"/>
                    <a:gd name="connsiteY3" fmla="*/ 45244 h 147638"/>
                    <a:gd name="connsiteX4" fmla="*/ 188119 w 457200"/>
                    <a:gd name="connsiteY4" fmla="*/ 147638 h 147638"/>
                    <a:gd name="connsiteX5" fmla="*/ 2381 w 457200"/>
                    <a:gd name="connsiteY5" fmla="*/ 76200 h 147638"/>
                    <a:gd name="connsiteX6" fmla="*/ 0 w 457200"/>
                    <a:gd name="connsiteY6" fmla="*/ 26194 h 147638"/>
                    <a:gd name="connsiteX0" fmla="*/ 0 w 452438"/>
                    <a:gd name="connsiteY0" fmla="*/ 26194 h 147638"/>
                    <a:gd name="connsiteX1" fmla="*/ 192881 w 452438"/>
                    <a:gd name="connsiteY1" fmla="*/ 97632 h 147638"/>
                    <a:gd name="connsiteX2" fmla="*/ 452437 w 452438"/>
                    <a:gd name="connsiteY2" fmla="*/ 0 h 147638"/>
                    <a:gd name="connsiteX3" fmla="*/ 452438 w 452438"/>
                    <a:gd name="connsiteY3" fmla="*/ 42863 h 147638"/>
                    <a:gd name="connsiteX4" fmla="*/ 188119 w 452438"/>
                    <a:gd name="connsiteY4" fmla="*/ 147638 h 147638"/>
                    <a:gd name="connsiteX5" fmla="*/ 2381 w 452438"/>
                    <a:gd name="connsiteY5" fmla="*/ 76200 h 147638"/>
                    <a:gd name="connsiteX6" fmla="*/ 0 w 452438"/>
                    <a:gd name="connsiteY6" fmla="*/ 26194 h 147638"/>
                    <a:gd name="connsiteX0" fmla="*/ 0 w 452438"/>
                    <a:gd name="connsiteY0" fmla="*/ 28575 h 147638"/>
                    <a:gd name="connsiteX1" fmla="*/ 192881 w 452438"/>
                    <a:gd name="connsiteY1" fmla="*/ 97632 h 147638"/>
                    <a:gd name="connsiteX2" fmla="*/ 452437 w 452438"/>
                    <a:gd name="connsiteY2" fmla="*/ 0 h 147638"/>
                    <a:gd name="connsiteX3" fmla="*/ 452438 w 452438"/>
                    <a:gd name="connsiteY3" fmla="*/ 42863 h 147638"/>
                    <a:gd name="connsiteX4" fmla="*/ 188119 w 452438"/>
                    <a:gd name="connsiteY4" fmla="*/ 147638 h 147638"/>
                    <a:gd name="connsiteX5" fmla="*/ 2381 w 452438"/>
                    <a:gd name="connsiteY5" fmla="*/ 76200 h 147638"/>
                    <a:gd name="connsiteX6" fmla="*/ 0 w 452438"/>
                    <a:gd name="connsiteY6" fmla="*/ 28575 h 147638"/>
                    <a:gd name="connsiteX0" fmla="*/ 0 w 452438"/>
                    <a:gd name="connsiteY0" fmla="*/ 28575 h 147638"/>
                    <a:gd name="connsiteX1" fmla="*/ 192881 w 452438"/>
                    <a:gd name="connsiteY1" fmla="*/ 102394 h 147638"/>
                    <a:gd name="connsiteX2" fmla="*/ 452437 w 452438"/>
                    <a:gd name="connsiteY2" fmla="*/ 0 h 147638"/>
                    <a:gd name="connsiteX3" fmla="*/ 452438 w 452438"/>
                    <a:gd name="connsiteY3" fmla="*/ 42863 h 147638"/>
                    <a:gd name="connsiteX4" fmla="*/ 188119 w 452438"/>
                    <a:gd name="connsiteY4" fmla="*/ 147638 h 147638"/>
                    <a:gd name="connsiteX5" fmla="*/ 2381 w 452438"/>
                    <a:gd name="connsiteY5" fmla="*/ 76200 h 147638"/>
                    <a:gd name="connsiteX6" fmla="*/ 0 w 452438"/>
                    <a:gd name="connsiteY6" fmla="*/ 28575 h 147638"/>
                    <a:gd name="connsiteX0" fmla="*/ 2382 w 450057"/>
                    <a:gd name="connsiteY0" fmla="*/ 26193 h 147638"/>
                    <a:gd name="connsiteX1" fmla="*/ 190500 w 450057"/>
                    <a:gd name="connsiteY1" fmla="*/ 102394 h 147638"/>
                    <a:gd name="connsiteX2" fmla="*/ 450056 w 450057"/>
                    <a:gd name="connsiteY2" fmla="*/ 0 h 147638"/>
                    <a:gd name="connsiteX3" fmla="*/ 450057 w 450057"/>
                    <a:gd name="connsiteY3" fmla="*/ 42863 h 147638"/>
                    <a:gd name="connsiteX4" fmla="*/ 185738 w 450057"/>
                    <a:gd name="connsiteY4" fmla="*/ 147638 h 147638"/>
                    <a:gd name="connsiteX5" fmla="*/ 0 w 450057"/>
                    <a:gd name="connsiteY5" fmla="*/ 76200 h 147638"/>
                    <a:gd name="connsiteX6" fmla="*/ 2382 w 450057"/>
                    <a:gd name="connsiteY6" fmla="*/ 26193 h 147638"/>
                    <a:gd name="connsiteX0" fmla="*/ 4763 w 450057"/>
                    <a:gd name="connsiteY0" fmla="*/ 30955 h 147638"/>
                    <a:gd name="connsiteX1" fmla="*/ 190500 w 450057"/>
                    <a:gd name="connsiteY1" fmla="*/ 102394 h 147638"/>
                    <a:gd name="connsiteX2" fmla="*/ 450056 w 450057"/>
                    <a:gd name="connsiteY2" fmla="*/ 0 h 147638"/>
                    <a:gd name="connsiteX3" fmla="*/ 450057 w 450057"/>
                    <a:gd name="connsiteY3" fmla="*/ 42863 h 147638"/>
                    <a:gd name="connsiteX4" fmla="*/ 185738 w 450057"/>
                    <a:gd name="connsiteY4" fmla="*/ 147638 h 147638"/>
                    <a:gd name="connsiteX5" fmla="*/ 0 w 450057"/>
                    <a:gd name="connsiteY5" fmla="*/ 76200 h 147638"/>
                    <a:gd name="connsiteX6" fmla="*/ 4763 w 450057"/>
                    <a:gd name="connsiteY6" fmla="*/ 30955 h 147638"/>
                    <a:gd name="connsiteX0" fmla="*/ 0 w 452438"/>
                    <a:gd name="connsiteY0" fmla="*/ 30955 h 147638"/>
                    <a:gd name="connsiteX1" fmla="*/ 192881 w 452438"/>
                    <a:gd name="connsiteY1" fmla="*/ 102394 h 147638"/>
                    <a:gd name="connsiteX2" fmla="*/ 452437 w 452438"/>
                    <a:gd name="connsiteY2" fmla="*/ 0 h 147638"/>
                    <a:gd name="connsiteX3" fmla="*/ 452438 w 452438"/>
                    <a:gd name="connsiteY3" fmla="*/ 42863 h 147638"/>
                    <a:gd name="connsiteX4" fmla="*/ 188119 w 452438"/>
                    <a:gd name="connsiteY4" fmla="*/ 147638 h 147638"/>
                    <a:gd name="connsiteX5" fmla="*/ 2381 w 452438"/>
                    <a:gd name="connsiteY5" fmla="*/ 76200 h 147638"/>
                    <a:gd name="connsiteX6" fmla="*/ 0 w 452438"/>
                    <a:gd name="connsiteY6" fmla="*/ 30955 h 147638"/>
                    <a:gd name="connsiteX0" fmla="*/ 2381 w 450057"/>
                    <a:gd name="connsiteY0" fmla="*/ 28573 h 147638"/>
                    <a:gd name="connsiteX1" fmla="*/ 190500 w 450057"/>
                    <a:gd name="connsiteY1" fmla="*/ 102394 h 147638"/>
                    <a:gd name="connsiteX2" fmla="*/ 450056 w 450057"/>
                    <a:gd name="connsiteY2" fmla="*/ 0 h 147638"/>
                    <a:gd name="connsiteX3" fmla="*/ 450057 w 450057"/>
                    <a:gd name="connsiteY3" fmla="*/ 42863 h 147638"/>
                    <a:gd name="connsiteX4" fmla="*/ 185738 w 450057"/>
                    <a:gd name="connsiteY4" fmla="*/ 147638 h 147638"/>
                    <a:gd name="connsiteX5" fmla="*/ 0 w 450057"/>
                    <a:gd name="connsiteY5" fmla="*/ 76200 h 147638"/>
                    <a:gd name="connsiteX6" fmla="*/ 2381 w 450057"/>
                    <a:gd name="connsiteY6" fmla="*/ 28573 h 147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057" h="147638">
                      <a:moveTo>
                        <a:pt x="2381" y="28573"/>
                      </a:moveTo>
                      <a:lnTo>
                        <a:pt x="190500" y="102394"/>
                      </a:lnTo>
                      <a:lnTo>
                        <a:pt x="450056" y="0"/>
                      </a:lnTo>
                      <a:cubicBezTo>
                        <a:pt x="450056" y="14288"/>
                        <a:pt x="450057" y="28575"/>
                        <a:pt x="450057" y="42863"/>
                      </a:cubicBezTo>
                      <a:lnTo>
                        <a:pt x="185738" y="147638"/>
                      </a:lnTo>
                      <a:lnTo>
                        <a:pt x="0" y="76200"/>
                      </a:lnTo>
                      <a:lnTo>
                        <a:pt x="2381" y="28573"/>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grpSp>
        <p:nvGrpSpPr>
          <p:cNvPr id="36" name="Plan for your project"/>
          <p:cNvGrpSpPr/>
          <p:nvPr/>
        </p:nvGrpSpPr>
        <p:grpSpPr>
          <a:xfrm>
            <a:off x="727243" y="4034006"/>
            <a:ext cx="5221797" cy="2520000"/>
            <a:chOff x="486031" y="1252158"/>
            <a:chExt cx="3881439" cy="2346627"/>
          </a:xfrm>
        </p:grpSpPr>
        <p:sp>
          <p:nvSpPr>
            <p:cNvPr id="28" name="Rectangle 14"/>
            <p:cNvSpPr>
              <a:spLocks noChangeArrowheads="1"/>
            </p:cNvSpPr>
            <p:nvPr/>
          </p:nvSpPr>
          <p:spPr bwMode="auto">
            <a:xfrm>
              <a:off x="486031" y="1252158"/>
              <a:ext cx="3881438" cy="2346627"/>
            </a:xfrm>
            <a:prstGeom prst="rect">
              <a:avLst/>
            </a:prstGeom>
            <a:solidFill>
              <a:schemeClr val="bg1"/>
            </a:solidFill>
            <a:ln w="28575" algn="ctr">
              <a:solidFill>
                <a:srgbClr val="FB8113"/>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35" name="TextBox 34"/>
            <p:cNvSpPr txBox="1"/>
            <p:nvPr/>
          </p:nvSpPr>
          <p:spPr>
            <a:xfrm>
              <a:off x="486032" y="1295385"/>
              <a:ext cx="3881438" cy="2175467"/>
            </a:xfrm>
            <a:prstGeom prst="rect">
              <a:avLst/>
            </a:prstGeom>
            <a:noFill/>
          </p:spPr>
          <p:txBody>
            <a:bodyPr wrap="square" lIns="360000" tIns="180000" rIns="360000" rtlCol="0">
              <a:spAutoFit/>
            </a:bodyPr>
            <a:lstStyle/>
            <a:p>
              <a:pPr algn="ctr">
                <a:spcAft>
                  <a:spcPts val="600"/>
                </a:spcAft>
              </a:pPr>
              <a:r>
                <a:rPr lang="en-GB" sz="2800" b="1">
                  <a:solidFill>
                    <a:srgbClr val="FB8113"/>
                  </a:solidFill>
                  <a:latin typeface="Trebuchet MS" panose="020B0603020202020204" pitchFamily="34" charset="0"/>
                </a:rPr>
                <a:t>Plan for your project…</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Build a data management plan</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Put good processes in place early on</a:t>
              </a:r>
            </a:p>
          </p:txBody>
        </p:sp>
      </p:grpSp>
      <p:grpSp>
        <p:nvGrpSpPr>
          <p:cNvPr id="18" name="Plan image">
            <a:extLst>
              <a:ext uri="{FF2B5EF4-FFF2-40B4-BE49-F238E27FC236}">
                <a16:creationId xmlns:a16="http://schemas.microsoft.com/office/drawing/2014/main" id="{303A0358-9F9F-4E11-9E4C-0A66F402449A}"/>
              </a:ext>
            </a:extLst>
          </p:cNvPr>
          <p:cNvGrpSpPr/>
          <p:nvPr/>
        </p:nvGrpSpPr>
        <p:grpSpPr>
          <a:xfrm>
            <a:off x="727245" y="4030671"/>
            <a:ext cx="5220000" cy="2520000"/>
            <a:chOff x="727245" y="4030671"/>
            <a:chExt cx="5220000" cy="2520000"/>
          </a:xfrm>
        </p:grpSpPr>
        <p:sp>
          <p:nvSpPr>
            <p:cNvPr id="10" name="Rectangle 16"/>
            <p:cNvSpPr>
              <a:spLocks noChangeArrowheads="1"/>
            </p:cNvSpPr>
            <p:nvPr/>
          </p:nvSpPr>
          <p:spPr bwMode="auto">
            <a:xfrm>
              <a:off x="727245" y="4030671"/>
              <a:ext cx="5220000" cy="2520000"/>
            </a:xfrm>
            <a:prstGeom prst="rect">
              <a:avLst/>
            </a:prstGeom>
            <a:solidFill>
              <a:srgbClr val="002147"/>
            </a:solidFill>
            <a:ln w="28575" algn="ctr">
              <a:solidFill>
                <a:srgbClr val="FB8113"/>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52" name="TextBox 51">
              <a:extLst>
                <a:ext uri="{FF2B5EF4-FFF2-40B4-BE49-F238E27FC236}">
                  <a16:creationId xmlns:a16="http://schemas.microsoft.com/office/drawing/2014/main" id="{D61FE0A4-2976-4D9D-A8EF-B721D8D40D48}"/>
                </a:ext>
              </a:extLst>
            </p:cNvPr>
            <p:cNvSpPr txBox="1"/>
            <p:nvPr/>
          </p:nvSpPr>
          <p:spPr>
            <a:xfrm>
              <a:off x="782889" y="4082400"/>
              <a:ext cx="5108713" cy="658811"/>
            </a:xfrm>
            <a:prstGeom prst="rect">
              <a:avLst/>
            </a:prstGeom>
            <a:solidFill>
              <a:srgbClr val="002147"/>
            </a:solidFill>
          </p:spPr>
          <p:txBody>
            <a:bodyPr wrap="square" lIns="144000" tIns="180000" rIns="144000" rtlCol="0">
              <a:spAutoFit/>
            </a:bodyPr>
            <a:lstStyle/>
            <a:p>
              <a:pPr algn="ctr">
                <a:spcBef>
                  <a:spcPts val="600"/>
                </a:spcBef>
                <a:spcAft>
                  <a:spcPts val="600"/>
                </a:spcAft>
              </a:pPr>
              <a:r>
                <a:rPr lang="en-GB" sz="2800" b="1">
                  <a:solidFill>
                    <a:schemeClr val="bg1"/>
                  </a:solidFill>
                  <a:latin typeface="Trebuchet MS" panose="020B0603020202020204" pitchFamily="34" charset="0"/>
                </a:rPr>
                <a:t>Plan for your project…</a:t>
              </a:r>
            </a:p>
          </p:txBody>
        </p:sp>
        <p:pic>
          <p:nvPicPr>
            <p:cNvPr id="105" name="Picture 104" descr="Logo&#10;&#10;Description automatically generated">
              <a:extLst>
                <a:ext uri="{FF2B5EF4-FFF2-40B4-BE49-F238E27FC236}">
                  <a16:creationId xmlns:a16="http://schemas.microsoft.com/office/drawing/2014/main" id="{D7329C0A-00E3-40EF-A742-D48E0544D5B4}"/>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4858"/>
            <a:stretch/>
          </p:blipFill>
          <p:spPr>
            <a:xfrm>
              <a:off x="1993794" y="4761048"/>
              <a:ext cx="2686903" cy="1704236"/>
            </a:xfrm>
            <a:prstGeom prst="rect">
              <a:avLst/>
            </a:prstGeom>
          </p:spPr>
        </p:pic>
      </p:grpSp>
      <p:grpSp>
        <p:nvGrpSpPr>
          <p:cNvPr id="50" name="Find out what's available">
            <a:extLst>
              <a:ext uri="{FF2B5EF4-FFF2-40B4-BE49-F238E27FC236}">
                <a16:creationId xmlns:a16="http://schemas.microsoft.com/office/drawing/2014/main" id="{28F24B16-D8E8-4FAB-BFEA-EBB573CBC84B}"/>
              </a:ext>
            </a:extLst>
          </p:cNvPr>
          <p:cNvGrpSpPr/>
          <p:nvPr/>
        </p:nvGrpSpPr>
        <p:grpSpPr>
          <a:xfrm>
            <a:off x="6244754" y="1192549"/>
            <a:ext cx="5220000" cy="2520000"/>
            <a:chOff x="4720754" y="1192549"/>
            <a:chExt cx="3881440" cy="2520000"/>
          </a:xfrm>
        </p:grpSpPr>
        <p:sp>
          <p:nvSpPr>
            <p:cNvPr id="29" name="Rectangle 14"/>
            <p:cNvSpPr>
              <a:spLocks noChangeArrowheads="1"/>
            </p:cNvSpPr>
            <p:nvPr/>
          </p:nvSpPr>
          <p:spPr bwMode="auto">
            <a:xfrm>
              <a:off x="4720756" y="1192549"/>
              <a:ext cx="3881438" cy="2520000"/>
            </a:xfrm>
            <a:prstGeom prst="rect">
              <a:avLst/>
            </a:prstGeom>
            <a:solidFill>
              <a:schemeClr val="bg1"/>
            </a:solidFill>
            <a:ln w="28575" algn="ctr">
              <a:solidFill>
                <a:srgbClr val="FB8113"/>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3" name="TextBox 2"/>
            <p:cNvSpPr txBox="1"/>
            <p:nvPr/>
          </p:nvSpPr>
          <p:spPr>
            <a:xfrm>
              <a:off x="4720754" y="1220400"/>
              <a:ext cx="3881438" cy="2336194"/>
            </a:xfrm>
            <a:prstGeom prst="rect">
              <a:avLst/>
            </a:prstGeom>
            <a:noFill/>
            <a:ln w="12700">
              <a:noFill/>
            </a:ln>
          </p:spPr>
          <p:txBody>
            <a:bodyPr wrap="square" lIns="360000" tIns="180000" rIns="360000" rtlCol="0">
              <a:spAutoFit/>
            </a:bodyPr>
            <a:lstStyle/>
            <a:p>
              <a:pPr algn="ctr">
                <a:spcAft>
                  <a:spcPts val="600"/>
                </a:spcAft>
              </a:pPr>
              <a:r>
                <a:rPr lang="en-GB" sz="2800" b="1">
                  <a:solidFill>
                    <a:srgbClr val="FB8113"/>
                  </a:solidFill>
                  <a:latin typeface="Trebuchet MS" panose="020B0603020202020204" pitchFamily="34" charset="0"/>
                </a:rPr>
                <a:t>Find out what’s available</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University services for keeping data safe</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Tools and technologies</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Support and training</a:t>
              </a:r>
            </a:p>
          </p:txBody>
        </p:sp>
      </p:grpSp>
      <p:grpSp>
        <p:nvGrpSpPr>
          <p:cNvPr id="6" name="What's available image">
            <a:extLst>
              <a:ext uri="{FF2B5EF4-FFF2-40B4-BE49-F238E27FC236}">
                <a16:creationId xmlns:a16="http://schemas.microsoft.com/office/drawing/2014/main" id="{383885F1-E4A4-4F81-8402-F2FF182C9BDA}"/>
              </a:ext>
            </a:extLst>
          </p:cNvPr>
          <p:cNvGrpSpPr/>
          <p:nvPr/>
        </p:nvGrpSpPr>
        <p:grpSpPr>
          <a:xfrm>
            <a:off x="6245155" y="1192548"/>
            <a:ext cx="5218444" cy="2520000"/>
            <a:chOff x="6245155" y="1192548"/>
            <a:chExt cx="5218444" cy="2520000"/>
          </a:xfrm>
        </p:grpSpPr>
        <p:sp>
          <p:nvSpPr>
            <p:cNvPr id="16" name="Rectangle 24"/>
            <p:cNvSpPr>
              <a:spLocks noChangeArrowheads="1"/>
            </p:cNvSpPr>
            <p:nvPr/>
          </p:nvSpPr>
          <p:spPr bwMode="auto">
            <a:xfrm>
              <a:off x="6245155" y="1192548"/>
              <a:ext cx="5218444" cy="2520000"/>
            </a:xfrm>
            <a:prstGeom prst="rect">
              <a:avLst/>
            </a:prstGeom>
            <a:solidFill>
              <a:srgbClr val="002147"/>
            </a:solidFill>
            <a:ln w="28575" algn="ctr">
              <a:solidFill>
                <a:srgbClr val="FB8113"/>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47" name="TextBox 46">
              <a:extLst>
                <a:ext uri="{FF2B5EF4-FFF2-40B4-BE49-F238E27FC236}">
                  <a16:creationId xmlns:a16="http://schemas.microsoft.com/office/drawing/2014/main" id="{8651FD6E-8D97-4165-9A44-E7C2AA7A10F7}"/>
                </a:ext>
              </a:extLst>
            </p:cNvPr>
            <p:cNvSpPr txBox="1"/>
            <p:nvPr/>
          </p:nvSpPr>
          <p:spPr>
            <a:xfrm>
              <a:off x="6322673" y="1220400"/>
              <a:ext cx="5063411" cy="658811"/>
            </a:xfrm>
            <a:prstGeom prst="rect">
              <a:avLst/>
            </a:prstGeom>
            <a:solidFill>
              <a:srgbClr val="002147"/>
            </a:solidFill>
          </p:spPr>
          <p:txBody>
            <a:bodyPr wrap="square" lIns="144000" tIns="180000" rIns="144000" rtlCol="0">
              <a:spAutoFit/>
            </a:bodyPr>
            <a:lstStyle/>
            <a:p>
              <a:pPr algn="ctr">
                <a:spcBef>
                  <a:spcPts val="600"/>
                </a:spcBef>
                <a:spcAft>
                  <a:spcPts val="600"/>
                </a:spcAft>
              </a:pPr>
              <a:r>
                <a:rPr lang="en-GB" sz="2800" b="1">
                  <a:solidFill>
                    <a:schemeClr val="bg1"/>
                  </a:solidFill>
                  <a:latin typeface="Trebuchet MS" panose="020B0603020202020204" pitchFamily="34" charset="0"/>
                </a:rPr>
                <a:t>Find out what’s available</a:t>
              </a:r>
            </a:p>
          </p:txBody>
        </p:sp>
        <p:grpSp>
          <p:nvGrpSpPr>
            <p:cNvPr id="45" name="Group 44">
              <a:extLst>
                <a:ext uri="{FF2B5EF4-FFF2-40B4-BE49-F238E27FC236}">
                  <a16:creationId xmlns:a16="http://schemas.microsoft.com/office/drawing/2014/main" id="{B6C684AD-E4CF-4748-BACB-92F6381812DA}"/>
                </a:ext>
              </a:extLst>
            </p:cNvPr>
            <p:cNvGrpSpPr/>
            <p:nvPr/>
          </p:nvGrpSpPr>
          <p:grpSpPr>
            <a:xfrm>
              <a:off x="6601619" y="1971568"/>
              <a:ext cx="4500000" cy="1620000"/>
              <a:chOff x="5908894" y="1053442"/>
              <a:chExt cx="4500000" cy="1620000"/>
            </a:xfrm>
          </p:grpSpPr>
          <p:sp>
            <p:nvSpPr>
              <p:cNvPr id="48" name="Rectangle 47">
                <a:extLst>
                  <a:ext uri="{FF2B5EF4-FFF2-40B4-BE49-F238E27FC236}">
                    <a16:creationId xmlns:a16="http://schemas.microsoft.com/office/drawing/2014/main" id="{5F2B5D11-10B5-4797-9E44-93C600CD3EAC}"/>
                  </a:ext>
                </a:extLst>
              </p:cNvPr>
              <p:cNvSpPr/>
              <p:nvPr/>
            </p:nvSpPr>
            <p:spPr>
              <a:xfrm>
                <a:off x="5908894" y="1053442"/>
                <a:ext cx="4500000" cy="1620000"/>
              </a:xfrm>
              <a:prstGeom prst="rect">
                <a:avLst/>
              </a:prstGeom>
              <a:solidFill>
                <a:srgbClr val="0021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9" name="Group 48">
                <a:extLst>
                  <a:ext uri="{FF2B5EF4-FFF2-40B4-BE49-F238E27FC236}">
                    <a16:creationId xmlns:a16="http://schemas.microsoft.com/office/drawing/2014/main" id="{48CD4FF8-7782-468B-BB26-3BACF5C63A57}"/>
                  </a:ext>
                </a:extLst>
              </p:cNvPr>
              <p:cNvGrpSpPr>
                <a:grpSpLocks noChangeAspect="1"/>
              </p:cNvGrpSpPr>
              <p:nvPr/>
            </p:nvGrpSpPr>
            <p:grpSpPr>
              <a:xfrm>
                <a:off x="9251091" y="1870537"/>
                <a:ext cx="981057" cy="649557"/>
                <a:chOff x="4880179" y="6108519"/>
                <a:chExt cx="834390" cy="552449"/>
              </a:xfrm>
            </p:grpSpPr>
            <p:sp>
              <p:nvSpPr>
                <p:cNvPr id="65" name="Freeform: Shape 64">
                  <a:extLst>
                    <a:ext uri="{FF2B5EF4-FFF2-40B4-BE49-F238E27FC236}">
                      <a16:creationId xmlns:a16="http://schemas.microsoft.com/office/drawing/2014/main" id="{09A82C92-EC0C-4DF8-B5C1-482EE6C49D7C}"/>
                    </a:ext>
                  </a:extLst>
                </p:cNvPr>
                <p:cNvSpPr/>
                <p:nvPr/>
              </p:nvSpPr>
              <p:spPr>
                <a:xfrm>
                  <a:off x="5028769" y="6108519"/>
                  <a:ext cx="685800" cy="476250"/>
                </a:xfrm>
                <a:custGeom>
                  <a:avLst/>
                  <a:gdLst>
                    <a:gd name="connsiteX0" fmla="*/ 647700 w 685800"/>
                    <a:gd name="connsiteY0" fmla="*/ 0 h 476250"/>
                    <a:gd name="connsiteX1" fmla="*/ 38100 w 685800"/>
                    <a:gd name="connsiteY1" fmla="*/ 0 h 476250"/>
                    <a:gd name="connsiteX2" fmla="*/ 0 w 685800"/>
                    <a:gd name="connsiteY2" fmla="*/ 38100 h 476250"/>
                    <a:gd name="connsiteX3" fmla="*/ 0 w 685800"/>
                    <a:gd name="connsiteY3" fmla="*/ 176213 h 476250"/>
                    <a:gd name="connsiteX4" fmla="*/ 34290 w 685800"/>
                    <a:gd name="connsiteY4" fmla="*/ 171450 h 476250"/>
                    <a:gd name="connsiteX5" fmla="*/ 57150 w 685800"/>
                    <a:gd name="connsiteY5" fmla="*/ 173355 h 476250"/>
                    <a:gd name="connsiteX6" fmla="*/ 57150 w 685800"/>
                    <a:gd name="connsiteY6" fmla="*/ 57150 h 476250"/>
                    <a:gd name="connsiteX7" fmla="*/ 628650 w 685800"/>
                    <a:gd name="connsiteY7" fmla="*/ 57150 h 476250"/>
                    <a:gd name="connsiteX8" fmla="*/ 628650 w 685800"/>
                    <a:gd name="connsiteY8" fmla="*/ 419100 h 476250"/>
                    <a:gd name="connsiteX9" fmla="*/ 305753 w 685800"/>
                    <a:gd name="connsiteY9" fmla="*/ 419100 h 476250"/>
                    <a:gd name="connsiteX10" fmla="*/ 251460 w 685800"/>
                    <a:gd name="connsiteY10" fmla="*/ 476250 h 476250"/>
                    <a:gd name="connsiteX11" fmla="*/ 647700 w 685800"/>
                    <a:gd name="connsiteY11" fmla="*/ 476250 h 476250"/>
                    <a:gd name="connsiteX12" fmla="*/ 685800 w 685800"/>
                    <a:gd name="connsiteY12" fmla="*/ 438150 h 476250"/>
                    <a:gd name="connsiteX13" fmla="*/ 685800 w 685800"/>
                    <a:gd name="connsiteY13" fmla="*/ 38100 h 476250"/>
                    <a:gd name="connsiteX14" fmla="*/ 647700 w 685800"/>
                    <a:gd name="connsiteY14" fmla="*/ 0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800" h="476250">
                      <a:moveTo>
                        <a:pt x="647700" y="0"/>
                      </a:moveTo>
                      <a:lnTo>
                        <a:pt x="38100" y="0"/>
                      </a:lnTo>
                      <a:cubicBezTo>
                        <a:pt x="17145" y="0"/>
                        <a:pt x="0" y="17145"/>
                        <a:pt x="0" y="38100"/>
                      </a:cubicBezTo>
                      <a:lnTo>
                        <a:pt x="0" y="176213"/>
                      </a:lnTo>
                      <a:cubicBezTo>
                        <a:pt x="10478" y="173355"/>
                        <a:pt x="22860" y="171450"/>
                        <a:pt x="34290" y="171450"/>
                      </a:cubicBezTo>
                      <a:cubicBezTo>
                        <a:pt x="41910" y="171450"/>
                        <a:pt x="49530" y="172402"/>
                        <a:pt x="57150" y="173355"/>
                      </a:cubicBezTo>
                      <a:lnTo>
                        <a:pt x="57150" y="57150"/>
                      </a:lnTo>
                      <a:lnTo>
                        <a:pt x="628650" y="57150"/>
                      </a:lnTo>
                      <a:lnTo>
                        <a:pt x="628650" y="419100"/>
                      </a:lnTo>
                      <a:lnTo>
                        <a:pt x="305753" y="419100"/>
                      </a:lnTo>
                      <a:lnTo>
                        <a:pt x="251460" y="476250"/>
                      </a:lnTo>
                      <a:lnTo>
                        <a:pt x="647700" y="476250"/>
                      </a:lnTo>
                      <a:cubicBezTo>
                        <a:pt x="668655" y="476250"/>
                        <a:pt x="685800" y="459105"/>
                        <a:pt x="685800" y="438150"/>
                      </a:cubicBezTo>
                      <a:lnTo>
                        <a:pt x="685800" y="38100"/>
                      </a:lnTo>
                      <a:cubicBezTo>
                        <a:pt x="685800" y="17145"/>
                        <a:pt x="668655" y="0"/>
                        <a:pt x="647700" y="0"/>
                      </a:cubicBezTo>
                    </a:path>
                  </a:pathLst>
                </a:custGeom>
                <a:solidFill>
                  <a:schemeClr val="bg1"/>
                </a:solidFill>
                <a:ln w="9525" cap="flat">
                  <a:noFill/>
                  <a:prstDash val="solid"/>
                  <a:miter/>
                </a:ln>
              </p:spPr>
              <p:txBody>
                <a:bodyPr rtlCol="0" anchor="ctr"/>
                <a:lstStyle/>
                <a:p>
                  <a:endParaRPr lang="en-GB"/>
                </a:p>
              </p:txBody>
            </p:sp>
            <p:sp>
              <p:nvSpPr>
                <p:cNvPr id="66" name="Freeform: Shape 65">
                  <a:extLst>
                    <a:ext uri="{FF2B5EF4-FFF2-40B4-BE49-F238E27FC236}">
                      <a16:creationId xmlns:a16="http://schemas.microsoft.com/office/drawing/2014/main" id="{EA620159-0353-44A9-B662-480D7D37269B}"/>
                    </a:ext>
                  </a:extLst>
                </p:cNvPr>
                <p:cNvSpPr/>
                <p:nvPr/>
              </p:nvSpPr>
              <p:spPr>
                <a:xfrm>
                  <a:off x="4983032" y="6318069"/>
                  <a:ext cx="161942" cy="161925"/>
                </a:xfrm>
                <a:custGeom>
                  <a:avLst/>
                  <a:gdLst>
                    <a:gd name="connsiteX0" fmla="*/ 80980 w 161942"/>
                    <a:gd name="connsiteY0" fmla="*/ 161925 h 161925"/>
                    <a:gd name="connsiteX1" fmla="*/ 161943 w 161942"/>
                    <a:gd name="connsiteY1" fmla="*/ 80963 h 161925"/>
                    <a:gd name="connsiteX2" fmla="*/ 80980 w 161942"/>
                    <a:gd name="connsiteY2" fmla="*/ 0 h 161925"/>
                    <a:gd name="connsiteX3" fmla="*/ 18 w 161942"/>
                    <a:gd name="connsiteY3" fmla="*/ 80963 h 161925"/>
                    <a:gd name="connsiteX4" fmla="*/ 80980 w 161942"/>
                    <a:gd name="connsiteY4" fmla="*/ 161925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42" h="161925">
                      <a:moveTo>
                        <a:pt x="80980" y="161925"/>
                      </a:moveTo>
                      <a:cubicBezTo>
                        <a:pt x="125748" y="161925"/>
                        <a:pt x="161943" y="125730"/>
                        <a:pt x="161943" y="80963"/>
                      </a:cubicBezTo>
                      <a:cubicBezTo>
                        <a:pt x="161943" y="36195"/>
                        <a:pt x="125748" y="0"/>
                        <a:pt x="80980" y="0"/>
                      </a:cubicBezTo>
                      <a:cubicBezTo>
                        <a:pt x="36213" y="0"/>
                        <a:pt x="18" y="36195"/>
                        <a:pt x="18" y="80963"/>
                      </a:cubicBezTo>
                      <a:cubicBezTo>
                        <a:pt x="-935" y="125730"/>
                        <a:pt x="36213" y="161925"/>
                        <a:pt x="80980" y="161925"/>
                      </a:cubicBezTo>
                    </a:path>
                  </a:pathLst>
                </a:custGeom>
                <a:solidFill>
                  <a:srgbClr val="FB8113"/>
                </a:solidFill>
                <a:ln w="9525" cap="flat">
                  <a:noFill/>
                  <a:prstDash val="solid"/>
                  <a:miter/>
                </a:ln>
              </p:spPr>
              <p:txBody>
                <a:bodyPr rtlCol="0" anchor="ctr"/>
                <a:lstStyle/>
                <a:p>
                  <a:endParaRPr lang="en-GB"/>
                </a:p>
              </p:txBody>
            </p:sp>
            <p:sp>
              <p:nvSpPr>
                <p:cNvPr id="67" name="Freeform: Shape 66">
                  <a:extLst>
                    <a:ext uri="{FF2B5EF4-FFF2-40B4-BE49-F238E27FC236}">
                      <a16:creationId xmlns:a16="http://schemas.microsoft.com/office/drawing/2014/main" id="{A1ED90DF-975E-4E0A-ABF0-3A7EAC0D3A02}"/>
                    </a:ext>
                  </a:extLst>
                </p:cNvPr>
                <p:cNvSpPr/>
                <p:nvPr/>
              </p:nvSpPr>
              <p:spPr>
                <a:xfrm>
                  <a:off x="4880179" y="6367176"/>
                  <a:ext cx="501442" cy="293792"/>
                </a:xfrm>
                <a:custGeom>
                  <a:avLst/>
                  <a:gdLst>
                    <a:gd name="connsiteX0" fmla="*/ 495300 w 501442"/>
                    <a:gd name="connsiteY0" fmla="*/ 18520 h 293792"/>
                    <a:gd name="connsiteX1" fmla="*/ 439103 w 501442"/>
                    <a:gd name="connsiteY1" fmla="*/ 6138 h 293792"/>
                    <a:gd name="connsiteX2" fmla="*/ 431483 w 501442"/>
                    <a:gd name="connsiteY2" fmla="*/ 13758 h 293792"/>
                    <a:gd name="connsiteX3" fmla="*/ 292418 w 501442"/>
                    <a:gd name="connsiteY3" fmla="*/ 158538 h 293792"/>
                    <a:gd name="connsiteX4" fmla="*/ 250508 w 501442"/>
                    <a:gd name="connsiteY4" fmla="*/ 141393 h 293792"/>
                    <a:gd name="connsiteX5" fmla="*/ 183833 w 501442"/>
                    <a:gd name="connsiteY5" fmla="*/ 132820 h 293792"/>
                    <a:gd name="connsiteX6" fmla="*/ 117158 w 501442"/>
                    <a:gd name="connsiteY6" fmla="*/ 143298 h 293792"/>
                    <a:gd name="connsiteX7" fmla="*/ 32385 w 501442"/>
                    <a:gd name="connsiteY7" fmla="*/ 188065 h 293792"/>
                    <a:gd name="connsiteX8" fmla="*/ 20003 w 501442"/>
                    <a:gd name="connsiteY8" fmla="*/ 209973 h 293792"/>
                    <a:gd name="connsiteX9" fmla="*/ 0 w 501442"/>
                    <a:gd name="connsiteY9" fmla="*/ 293793 h 293792"/>
                    <a:gd name="connsiteX10" fmla="*/ 284798 w 501442"/>
                    <a:gd name="connsiteY10" fmla="*/ 293793 h 293792"/>
                    <a:gd name="connsiteX11" fmla="*/ 284798 w 501442"/>
                    <a:gd name="connsiteY11" fmla="*/ 292840 h 293792"/>
                    <a:gd name="connsiteX12" fmla="*/ 365760 w 501442"/>
                    <a:gd name="connsiteY12" fmla="*/ 198543 h 293792"/>
                    <a:gd name="connsiteX13" fmla="*/ 490538 w 501442"/>
                    <a:gd name="connsiteY13" fmla="*/ 67098 h 293792"/>
                    <a:gd name="connsiteX14" fmla="*/ 495300 w 501442"/>
                    <a:gd name="connsiteY14" fmla="*/ 18520 h 293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1442" h="293792">
                      <a:moveTo>
                        <a:pt x="495300" y="18520"/>
                      </a:moveTo>
                      <a:cubicBezTo>
                        <a:pt x="482918" y="-530"/>
                        <a:pt x="458153" y="-5292"/>
                        <a:pt x="439103" y="6138"/>
                      </a:cubicBezTo>
                      <a:cubicBezTo>
                        <a:pt x="435293" y="8043"/>
                        <a:pt x="433388" y="11853"/>
                        <a:pt x="431483" y="13758"/>
                      </a:cubicBezTo>
                      <a:lnTo>
                        <a:pt x="292418" y="158538"/>
                      </a:lnTo>
                      <a:cubicBezTo>
                        <a:pt x="279083" y="151870"/>
                        <a:pt x="264795" y="146155"/>
                        <a:pt x="250508" y="141393"/>
                      </a:cubicBezTo>
                      <a:cubicBezTo>
                        <a:pt x="228600" y="137583"/>
                        <a:pt x="205740" y="132820"/>
                        <a:pt x="183833" y="132820"/>
                      </a:cubicBezTo>
                      <a:cubicBezTo>
                        <a:pt x="161925" y="132820"/>
                        <a:pt x="139065" y="136630"/>
                        <a:pt x="117158" y="143298"/>
                      </a:cubicBezTo>
                      <a:cubicBezTo>
                        <a:pt x="84773" y="151870"/>
                        <a:pt x="56198" y="168063"/>
                        <a:pt x="32385" y="188065"/>
                      </a:cubicBezTo>
                      <a:cubicBezTo>
                        <a:pt x="26670" y="193780"/>
                        <a:pt x="21908" y="202353"/>
                        <a:pt x="20003" y="209973"/>
                      </a:cubicBezTo>
                      <a:lnTo>
                        <a:pt x="0" y="293793"/>
                      </a:lnTo>
                      <a:lnTo>
                        <a:pt x="284798" y="293793"/>
                      </a:lnTo>
                      <a:lnTo>
                        <a:pt x="284798" y="292840"/>
                      </a:lnTo>
                      <a:lnTo>
                        <a:pt x="365760" y="198543"/>
                      </a:lnTo>
                      <a:lnTo>
                        <a:pt x="490538" y="67098"/>
                      </a:lnTo>
                      <a:cubicBezTo>
                        <a:pt x="501968" y="55668"/>
                        <a:pt x="505778" y="33760"/>
                        <a:pt x="495300" y="18520"/>
                      </a:cubicBezTo>
                    </a:path>
                  </a:pathLst>
                </a:custGeom>
                <a:solidFill>
                  <a:srgbClr val="FB8113"/>
                </a:solidFill>
                <a:ln w="9525" cap="flat">
                  <a:noFill/>
                  <a:prstDash val="solid"/>
                  <a:miter/>
                </a:ln>
              </p:spPr>
              <p:txBody>
                <a:bodyPr rtlCol="0" anchor="ctr"/>
                <a:lstStyle/>
                <a:p>
                  <a:endParaRPr lang="en-GB"/>
                </a:p>
              </p:txBody>
            </p:sp>
          </p:grpSp>
          <p:grpSp>
            <p:nvGrpSpPr>
              <p:cNvPr id="54" name="Group 53">
                <a:extLst>
                  <a:ext uri="{FF2B5EF4-FFF2-40B4-BE49-F238E27FC236}">
                    <a16:creationId xmlns:a16="http://schemas.microsoft.com/office/drawing/2014/main" id="{7B3DA5F0-19CF-43BD-A8C3-C81D9F37B7F9}"/>
                  </a:ext>
                </a:extLst>
              </p:cNvPr>
              <p:cNvGrpSpPr/>
              <p:nvPr/>
            </p:nvGrpSpPr>
            <p:grpSpPr>
              <a:xfrm>
                <a:off x="6085567" y="1236298"/>
                <a:ext cx="1091318" cy="686104"/>
                <a:chOff x="6185737" y="1308086"/>
                <a:chExt cx="956355" cy="582129"/>
              </a:xfrm>
            </p:grpSpPr>
            <p:sp>
              <p:nvSpPr>
                <p:cNvPr id="62" name="Freeform: Shape 61">
                  <a:extLst>
                    <a:ext uri="{FF2B5EF4-FFF2-40B4-BE49-F238E27FC236}">
                      <a16:creationId xmlns:a16="http://schemas.microsoft.com/office/drawing/2014/main" id="{435A14C1-3BB8-4060-AAD3-E7128A8B6BAD}"/>
                    </a:ext>
                  </a:extLst>
                </p:cNvPr>
                <p:cNvSpPr/>
                <p:nvPr/>
              </p:nvSpPr>
              <p:spPr>
                <a:xfrm>
                  <a:off x="6310479" y="1308086"/>
                  <a:ext cx="706871" cy="478177"/>
                </a:xfrm>
                <a:custGeom>
                  <a:avLst/>
                  <a:gdLst>
                    <a:gd name="connsiteX0" fmla="*/ 644500 w 706871"/>
                    <a:gd name="connsiteY0" fmla="*/ 415807 h 478177"/>
                    <a:gd name="connsiteX1" fmla="*/ 62371 w 706871"/>
                    <a:gd name="connsiteY1" fmla="*/ 415807 h 478177"/>
                    <a:gd name="connsiteX2" fmla="*/ 62371 w 706871"/>
                    <a:gd name="connsiteY2" fmla="*/ 62371 h 478177"/>
                    <a:gd name="connsiteX3" fmla="*/ 644500 w 706871"/>
                    <a:gd name="connsiteY3" fmla="*/ 62371 h 478177"/>
                    <a:gd name="connsiteX4" fmla="*/ 706871 w 706871"/>
                    <a:gd name="connsiteY4" fmla="*/ 41581 h 478177"/>
                    <a:gd name="connsiteX5" fmla="*/ 665291 w 706871"/>
                    <a:gd name="connsiteY5" fmla="*/ 0 h 478177"/>
                    <a:gd name="connsiteX6" fmla="*/ 41581 w 706871"/>
                    <a:gd name="connsiteY6" fmla="*/ 0 h 478177"/>
                    <a:gd name="connsiteX7" fmla="*/ 0 w 706871"/>
                    <a:gd name="connsiteY7" fmla="*/ 41581 h 478177"/>
                    <a:gd name="connsiteX8" fmla="*/ 0 w 706871"/>
                    <a:gd name="connsiteY8" fmla="*/ 478178 h 478177"/>
                    <a:gd name="connsiteX9" fmla="*/ 706871 w 706871"/>
                    <a:gd name="connsiteY9" fmla="*/ 478178 h 478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6871" h="478177">
                      <a:moveTo>
                        <a:pt x="644500" y="415807"/>
                      </a:moveTo>
                      <a:lnTo>
                        <a:pt x="62371" y="415807"/>
                      </a:lnTo>
                      <a:lnTo>
                        <a:pt x="62371" y="62371"/>
                      </a:lnTo>
                      <a:lnTo>
                        <a:pt x="644500" y="62371"/>
                      </a:lnTo>
                      <a:close/>
                      <a:moveTo>
                        <a:pt x="706871" y="41581"/>
                      </a:moveTo>
                      <a:cubicBezTo>
                        <a:pt x="706871" y="18617"/>
                        <a:pt x="688255" y="0"/>
                        <a:pt x="665291" y="0"/>
                      </a:cubicBezTo>
                      <a:lnTo>
                        <a:pt x="41581" y="0"/>
                      </a:lnTo>
                      <a:cubicBezTo>
                        <a:pt x="18617" y="0"/>
                        <a:pt x="0" y="18617"/>
                        <a:pt x="0" y="41581"/>
                      </a:cubicBezTo>
                      <a:lnTo>
                        <a:pt x="0" y="478178"/>
                      </a:lnTo>
                      <a:lnTo>
                        <a:pt x="706871" y="478178"/>
                      </a:lnTo>
                      <a:close/>
                    </a:path>
                  </a:pathLst>
                </a:custGeom>
                <a:solidFill>
                  <a:schemeClr val="bg1"/>
                </a:solidFill>
                <a:ln w="10319" cap="flat">
                  <a:noFill/>
                  <a:prstDash val="solid"/>
                  <a:miter/>
                </a:ln>
              </p:spPr>
              <p:txBody>
                <a:bodyPr rtlCol="0" anchor="ctr"/>
                <a:lstStyle/>
                <a:p>
                  <a:endParaRPr lang="en-GB"/>
                </a:p>
              </p:txBody>
            </p:sp>
            <p:sp>
              <p:nvSpPr>
                <p:cNvPr id="63" name="Freeform: Shape 62">
                  <a:extLst>
                    <a:ext uri="{FF2B5EF4-FFF2-40B4-BE49-F238E27FC236}">
                      <a16:creationId xmlns:a16="http://schemas.microsoft.com/office/drawing/2014/main" id="{3CC24E3A-259A-464D-BF5D-29918E8A5384}"/>
                    </a:ext>
                  </a:extLst>
                </p:cNvPr>
                <p:cNvSpPr/>
                <p:nvPr/>
              </p:nvSpPr>
              <p:spPr>
                <a:xfrm>
                  <a:off x="6185737" y="1827844"/>
                  <a:ext cx="956355" cy="62371"/>
                </a:xfrm>
                <a:custGeom>
                  <a:avLst/>
                  <a:gdLst>
                    <a:gd name="connsiteX0" fmla="*/ 540549 w 956355"/>
                    <a:gd name="connsiteY0" fmla="*/ 0 h 62371"/>
                    <a:gd name="connsiteX1" fmla="*/ 540549 w 956355"/>
                    <a:gd name="connsiteY1" fmla="*/ 10395 h 62371"/>
                    <a:gd name="connsiteX2" fmla="*/ 531444 w 956355"/>
                    <a:gd name="connsiteY2" fmla="*/ 20790 h 62371"/>
                    <a:gd name="connsiteX3" fmla="*/ 530154 w 956355"/>
                    <a:gd name="connsiteY3" fmla="*/ 20790 h 62371"/>
                    <a:gd name="connsiteX4" fmla="*/ 426202 w 956355"/>
                    <a:gd name="connsiteY4" fmla="*/ 20790 h 62371"/>
                    <a:gd name="connsiteX5" fmla="*/ 415807 w 956355"/>
                    <a:gd name="connsiteY5" fmla="*/ 11685 h 62371"/>
                    <a:gd name="connsiteX6" fmla="*/ 415807 w 956355"/>
                    <a:gd name="connsiteY6" fmla="*/ 10395 h 62371"/>
                    <a:gd name="connsiteX7" fmla="*/ 415807 w 956355"/>
                    <a:gd name="connsiteY7" fmla="*/ 0 h 62371"/>
                    <a:gd name="connsiteX8" fmla="*/ 0 w 956355"/>
                    <a:gd name="connsiteY8" fmla="*/ 0 h 62371"/>
                    <a:gd name="connsiteX9" fmla="*/ 0 w 956355"/>
                    <a:gd name="connsiteY9" fmla="*/ 20790 h 62371"/>
                    <a:gd name="connsiteX10" fmla="*/ 41581 w 956355"/>
                    <a:gd name="connsiteY10" fmla="*/ 62371 h 62371"/>
                    <a:gd name="connsiteX11" fmla="*/ 914775 w 956355"/>
                    <a:gd name="connsiteY11" fmla="*/ 62371 h 62371"/>
                    <a:gd name="connsiteX12" fmla="*/ 956355 w 956355"/>
                    <a:gd name="connsiteY12" fmla="*/ 20790 h 62371"/>
                    <a:gd name="connsiteX13" fmla="*/ 956355 w 956355"/>
                    <a:gd name="connsiteY13" fmla="*/ 0 h 62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6355" h="62371">
                      <a:moveTo>
                        <a:pt x="540549" y="0"/>
                      </a:moveTo>
                      <a:lnTo>
                        <a:pt x="540549" y="10395"/>
                      </a:lnTo>
                      <a:cubicBezTo>
                        <a:pt x="540905" y="15780"/>
                        <a:pt x="536828" y="20434"/>
                        <a:pt x="531444" y="20790"/>
                      </a:cubicBezTo>
                      <a:cubicBezTo>
                        <a:pt x="531014" y="20818"/>
                        <a:pt x="530583" y="20818"/>
                        <a:pt x="530154" y="20790"/>
                      </a:cubicBezTo>
                      <a:lnTo>
                        <a:pt x="426202" y="20790"/>
                      </a:lnTo>
                      <a:cubicBezTo>
                        <a:pt x="420817" y="21147"/>
                        <a:pt x="416163" y="17070"/>
                        <a:pt x="415807" y="11685"/>
                      </a:cubicBezTo>
                      <a:cubicBezTo>
                        <a:pt x="415779" y="11256"/>
                        <a:pt x="415779" y="10824"/>
                        <a:pt x="415807" y="10395"/>
                      </a:cubicBezTo>
                      <a:lnTo>
                        <a:pt x="415807" y="0"/>
                      </a:lnTo>
                      <a:lnTo>
                        <a:pt x="0" y="0"/>
                      </a:lnTo>
                      <a:lnTo>
                        <a:pt x="0" y="20790"/>
                      </a:lnTo>
                      <a:cubicBezTo>
                        <a:pt x="0" y="43754"/>
                        <a:pt x="18616" y="62371"/>
                        <a:pt x="41581" y="62371"/>
                      </a:cubicBezTo>
                      <a:lnTo>
                        <a:pt x="914775" y="62371"/>
                      </a:lnTo>
                      <a:cubicBezTo>
                        <a:pt x="937739" y="62371"/>
                        <a:pt x="956355" y="43754"/>
                        <a:pt x="956355" y="20790"/>
                      </a:cubicBezTo>
                      <a:lnTo>
                        <a:pt x="956355" y="0"/>
                      </a:lnTo>
                      <a:close/>
                    </a:path>
                  </a:pathLst>
                </a:custGeom>
                <a:solidFill>
                  <a:schemeClr val="bg1"/>
                </a:solidFill>
                <a:ln w="10319" cap="flat">
                  <a:noFill/>
                  <a:prstDash val="solid"/>
                  <a:miter/>
                </a:ln>
              </p:spPr>
              <p:txBody>
                <a:bodyPr rtlCol="0" anchor="ctr"/>
                <a:lstStyle/>
                <a:p>
                  <a:endParaRPr lang="en-GB"/>
                </a:p>
              </p:txBody>
            </p:sp>
            <p:sp>
              <p:nvSpPr>
                <p:cNvPr id="64" name="Freeform: Shape 63">
                  <a:extLst>
                    <a:ext uri="{FF2B5EF4-FFF2-40B4-BE49-F238E27FC236}">
                      <a16:creationId xmlns:a16="http://schemas.microsoft.com/office/drawing/2014/main" id="{BCD185BF-00DB-49DE-A2F7-3BAA85AC301F}"/>
                    </a:ext>
                  </a:extLst>
                </p:cNvPr>
                <p:cNvSpPr/>
                <p:nvPr/>
              </p:nvSpPr>
              <p:spPr>
                <a:xfrm>
                  <a:off x="6518382" y="1401642"/>
                  <a:ext cx="291064" cy="291064"/>
                </a:xfrm>
                <a:custGeom>
                  <a:avLst/>
                  <a:gdLst>
                    <a:gd name="connsiteX0" fmla="*/ 145532 w 291064"/>
                    <a:gd name="connsiteY0" fmla="*/ 0 h 291064"/>
                    <a:gd name="connsiteX1" fmla="*/ 0 w 291064"/>
                    <a:gd name="connsiteY1" fmla="*/ 145532 h 291064"/>
                    <a:gd name="connsiteX2" fmla="*/ 145532 w 291064"/>
                    <a:gd name="connsiteY2" fmla="*/ 291065 h 291064"/>
                    <a:gd name="connsiteX3" fmla="*/ 291065 w 291064"/>
                    <a:gd name="connsiteY3" fmla="*/ 145532 h 291064"/>
                    <a:gd name="connsiteX4" fmla="*/ 145532 w 291064"/>
                    <a:gd name="connsiteY4" fmla="*/ 0 h 291064"/>
                    <a:gd name="connsiteX5" fmla="*/ 155928 w 291064"/>
                    <a:gd name="connsiteY5" fmla="*/ 155928 h 291064"/>
                    <a:gd name="connsiteX6" fmla="*/ 203641 w 291064"/>
                    <a:gd name="connsiteY6" fmla="*/ 155928 h 291064"/>
                    <a:gd name="connsiteX7" fmla="*/ 155928 w 291064"/>
                    <a:gd name="connsiteY7" fmla="*/ 250627 h 291064"/>
                    <a:gd name="connsiteX8" fmla="*/ 155928 w 291064"/>
                    <a:gd name="connsiteY8" fmla="*/ 135137 h 291064"/>
                    <a:gd name="connsiteX9" fmla="*/ 155928 w 291064"/>
                    <a:gd name="connsiteY9" fmla="*/ 40333 h 291064"/>
                    <a:gd name="connsiteX10" fmla="*/ 203641 w 291064"/>
                    <a:gd name="connsiteY10" fmla="*/ 135137 h 291064"/>
                    <a:gd name="connsiteX11" fmla="*/ 135137 w 291064"/>
                    <a:gd name="connsiteY11" fmla="*/ 135137 h 291064"/>
                    <a:gd name="connsiteX12" fmla="*/ 88983 w 291064"/>
                    <a:gd name="connsiteY12" fmla="*/ 135137 h 291064"/>
                    <a:gd name="connsiteX13" fmla="*/ 135137 w 291064"/>
                    <a:gd name="connsiteY13" fmla="*/ 41581 h 291064"/>
                    <a:gd name="connsiteX14" fmla="*/ 135137 w 291064"/>
                    <a:gd name="connsiteY14" fmla="*/ 155928 h 291064"/>
                    <a:gd name="connsiteX15" fmla="*/ 135137 w 291064"/>
                    <a:gd name="connsiteY15" fmla="*/ 249484 h 291064"/>
                    <a:gd name="connsiteX16" fmla="*/ 88983 w 291064"/>
                    <a:gd name="connsiteY16" fmla="*/ 155928 h 291064"/>
                    <a:gd name="connsiteX17" fmla="*/ 68088 w 291064"/>
                    <a:gd name="connsiteY17" fmla="*/ 135137 h 291064"/>
                    <a:gd name="connsiteX18" fmla="*/ 23597 w 291064"/>
                    <a:gd name="connsiteY18" fmla="*/ 135137 h 291064"/>
                    <a:gd name="connsiteX19" fmla="*/ 122039 w 291064"/>
                    <a:gd name="connsiteY19" fmla="*/ 25468 h 291064"/>
                    <a:gd name="connsiteX20" fmla="*/ 68088 w 291064"/>
                    <a:gd name="connsiteY20" fmla="*/ 135137 h 291064"/>
                    <a:gd name="connsiteX21" fmla="*/ 68088 w 291064"/>
                    <a:gd name="connsiteY21" fmla="*/ 155928 h 291064"/>
                    <a:gd name="connsiteX22" fmla="*/ 122247 w 291064"/>
                    <a:gd name="connsiteY22" fmla="*/ 265700 h 291064"/>
                    <a:gd name="connsiteX23" fmla="*/ 23597 w 291064"/>
                    <a:gd name="connsiteY23" fmla="*/ 155928 h 291064"/>
                    <a:gd name="connsiteX24" fmla="*/ 224536 w 291064"/>
                    <a:gd name="connsiteY24" fmla="*/ 155928 h 291064"/>
                    <a:gd name="connsiteX25" fmla="*/ 267468 w 291064"/>
                    <a:gd name="connsiteY25" fmla="*/ 155928 h 291064"/>
                    <a:gd name="connsiteX26" fmla="*/ 170689 w 291064"/>
                    <a:gd name="connsiteY26" fmla="*/ 265285 h 291064"/>
                    <a:gd name="connsiteX27" fmla="*/ 224536 w 291064"/>
                    <a:gd name="connsiteY27" fmla="*/ 155928 h 291064"/>
                    <a:gd name="connsiteX28" fmla="*/ 224536 w 291064"/>
                    <a:gd name="connsiteY28" fmla="*/ 135137 h 291064"/>
                    <a:gd name="connsiteX29" fmla="*/ 171001 w 291064"/>
                    <a:gd name="connsiteY29" fmla="*/ 25884 h 291064"/>
                    <a:gd name="connsiteX30" fmla="*/ 267468 w 291064"/>
                    <a:gd name="connsiteY30" fmla="*/ 135137 h 291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91064" h="291064">
                      <a:moveTo>
                        <a:pt x="145532" y="0"/>
                      </a:moveTo>
                      <a:cubicBezTo>
                        <a:pt x="65157" y="0"/>
                        <a:pt x="0" y="65157"/>
                        <a:pt x="0" y="145532"/>
                      </a:cubicBezTo>
                      <a:cubicBezTo>
                        <a:pt x="0" y="225908"/>
                        <a:pt x="65157" y="291065"/>
                        <a:pt x="145532" y="291065"/>
                      </a:cubicBezTo>
                      <a:cubicBezTo>
                        <a:pt x="225908" y="291065"/>
                        <a:pt x="291065" y="225908"/>
                        <a:pt x="291065" y="145532"/>
                      </a:cubicBezTo>
                      <a:cubicBezTo>
                        <a:pt x="291065" y="65157"/>
                        <a:pt x="225908" y="0"/>
                        <a:pt x="145532" y="0"/>
                      </a:cubicBezTo>
                      <a:close/>
                      <a:moveTo>
                        <a:pt x="155928" y="155928"/>
                      </a:moveTo>
                      <a:lnTo>
                        <a:pt x="203641" y="155928"/>
                      </a:lnTo>
                      <a:cubicBezTo>
                        <a:pt x="198208" y="191764"/>
                        <a:pt x="181494" y="224936"/>
                        <a:pt x="155928" y="250627"/>
                      </a:cubicBezTo>
                      <a:close/>
                      <a:moveTo>
                        <a:pt x="155928" y="135137"/>
                      </a:moveTo>
                      <a:lnTo>
                        <a:pt x="155928" y="40333"/>
                      </a:lnTo>
                      <a:cubicBezTo>
                        <a:pt x="181520" y="66049"/>
                        <a:pt x="198236" y="99261"/>
                        <a:pt x="203641" y="135137"/>
                      </a:cubicBezTo>
                      <a:close/>
                      <a:moveTo>
                        <a:pt x="135137" y="135137"/>
                      </a:moveTo>
                      <a:lnTo>
                        <a:pt x="88983" y="135137"/>
                      </a:lnTo>
                      <a:cubicBezTo>
                        <a:pt x="94152" y="99876"/>
                        <a:pt x="110302" y="67140"/>
                        <a:pt x="135137" y="41581"/>
                      </a:cubicBezTo>
                      <a:close/>
                      <a:moveTo>
                        <a:pt x="135137" y="155928"/>
                      </a:moveTo>
                      <a:lnTo>
                        <a:pt x="135137" y="249484"/>
                      </a:lnTo>
                      <a:cubicBezTo>
                        <a:pt x="110349" y="223891"/>
                        <a:pt x="94206" y="191172"/>
                        <a:pt x="88983" y="155928"/>
                      </a:cubicBezTo>
                      <a:close/>
                      <a:moveTo>
                        <a:pt x="68088" y="135137"/>
                      </a:moveTo>
                      <a:lnTo>
                        <a:pt x="23597" y="135137"/>
                      </a:lnTo>
                      <a:cubicBezTo>
                        <a:pt x="28211" y="80687"/>
                        <a:pt x="68402" y="35914"/>
                        <a:pt x="122039" y="25468"/>
                      </a:cubicBezTo>
                      <a:cubicBezTo>
                        <a:pt x="92405" y="55039"/>
                        <a:pt x="73428" y="93614"/>
                        <a:pt x="68088" y="135137"/>
                      </a:cubicBezTo>
                      <a:close/>
                      <a:moveTo>
                        <a:pt x="68088" y="155928"/>
                      </a:moveTo>
                      <a:cubicBezTo>
                        <a:pt x="73432" y="197523"/>
                        <a:pt x="92490" y="236150"/>
                        <a:pt x="122247" y="265700"/>
                      </a:cubicBezTo>
                      <a:cubicBezTo>
                        <a:pt x="68530" y="255262"/>
                        <a:pt x="28259" y="210450"/>
                        <a:pt x="23597" y="155928"/>
                      </a:cubicBezTo>
                      <a:close/>
                      <a:moveTo>
                        <a:pt x="224536" y="155928"/>
                      </a:moveTo>
                      <a:lnTo>
                        <a:pt x="267468" y="155928"/>
                      </a:lnTo>
                      <a:cubicBezTo>
                        <a:pt x="262916" y="209760"/>
                        <a:pt x="223569" y="254221"/>
                        <a:pt x="170689" y="265285"/>
                      </a:cubicBezTo>
                      <a:cubicBezTo>
                        <a:pt x="200308" y="235841"/>
                        <a:pt x="219257" y="197356"/>
                        <a:pt x="224536" y="155928"/>
                      </a:cubicBezTo>
                      <a:close/>
                      <a:moveTo>
                        <a:pt x="224536" y="135137"/>
                      </a:moveTo>
                      <a:cubicBezTo>
                        <a:pt x="219214" y="93816"/>
                        <a:pt x="200394" y="55409"/>
                        <a:pt x="171001" y="25884"/>
                      </a:cubicBezTo>
                      <a:cubicBezTo>
                        <a:pt x="223724" y="37057"/>
                        <a:pt x="262909" y="81437"/>
                        <a:pt x="267468" y="135137"/>
                      </a:cubicBezTo>
                      <a:close/>
                    </a:path>
                  </a:pathLst>
                </a:custGeom>
                <a:solidFill>
                  <a:srgbClr val="FB8113"/>
                </a:solidFill>
                <a:ln w="10319" cap="flat">
                  <a:noFill/>
                  <a:prstDash val="solid"/>
                  <a:miter/>
                </a:ln>
              </p:spPr>
              <p:txBody>
                <a:bodyPr rtlCol="0" anchor="ctr"/>
                <a:lstStyle/>
                <a:p>
                  <a:endParaRPr lang="en-GB"/>
                </a:p>
              </p:txBody>
            </p:sp>
          </p:grpSp>
          <p:pic>
            <p:nvPicPr>
              <p:cNvPr id="55" name="Graphic 54" descr="Lock with solid fill">
                <a:extLst>
                  <a:ext uri="{FF2B5EF4-FFF2-40B4-BE49-F238E27FC236}">
                    <a16:creationId xmlns:a16="http://schemas.microsoft.com/office/drawing/2014/main" id="{D6541C9B-2BD6-4231-B4CD-380B15FCB8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200819" y="1692517"/>
                <a:ext cx="964285" cy="964285"/>
              </a:xfrm>
              <a:prstGeom prst="rect">
                <a:avLst/>
              </a:prstGeom>
            </p:spPr>
          </p:pic>
          <p:grpSp>
            <p:nvGrpSpPr>
              <p:cNvPr id="56" name="Group 55">
                <a:extLst>
                  <a:ext uri="{FF2B5EF4-FFF2-40B4-BE49-F238E27FC236}">
                    <a16:creationId xmlns:a16="http://schemas.microsoft.com/office/drawing/2014/main" id="{1E66BAC4-C1BB-4260-9C5B-446DA44A2738}"/>
                  </a:ext>
                </a:extLst>
              </p:cNvPr>
              <p:cNvGrpSpPr/>
              <p:nvPr/>
            </p:nvGrpSpPr>
            <p:grpSpPr>
              <a:xfrm>
                <a:off x="8134255" y="1247469"/>
                <a:ext cx="1041249" cy="635319"/>
                <a:chOff x="8140816" y="1306161"/>
                <a:chExt cx="876161" cy="533270"/>
              </a:xfrm>
            </p:grpSpPr>
            <p:sp>
              <p:nvSpPr>
                <p:cNvPr id="59" name="Freeform: Shape 58">
                  <a:extLst>
                    <a:ext uri="{FF2B5EF4-FFF2-40B4-BE49-F238E27FC236}">
                      <a16:creationId xmlns:a16="http://schemas.microsoft.com/office/drawing/2014/main" id="{6D09CA1F-8F67-4C30-9618-11372FEE91FD}"/>
                    </a:ext>
                  </a:extLst>
                </p:cNvPr>
                <p:cNvSpPr/>
                <p:nvPr/>
              </p:nvSpPr>
              <p:spPr>
                <a:xfrm>
                  <a:off x="8469670" y="1496461"/>
                  <a:ext cx="257079" cy="149993"/>
                </a:xfrm>
                <a:custGeom>
                  <a:avLst/>
                  <a:gdLst>
                    <a:gd name="connsiteX0" fmla="*/ 257080 w 257079"/>
                    <a:gd name="connsiteY0" fmla="*/ 88272 h 149993"/>
                    <a:gd name="connsiteX1" fmla="*/ 195358 w 257079"/>
                    <a:gd name="connsiteY1" fmla="*/ 149994 h 149993"/>
                    <a:gd name="connsiteX2" fmla="*/ 133541 w 257079"/>
                    <a:gd name="connsiteY2" fmla="*/ 88272 h 149993"/>
                    <a:gd name="connsiteX3" fmla="*/ 168021 w 257079"/>
                    <a:gd name="connsiteY3" fmla="*/ 88272 h 149993"/>
                    <a:gd name="connsiteX4" fmla="*/ 107442 w 257079"/>
                    <a:gd name="connsiteY4" fmla="*/ 51220 h 149993"/>
                    <a:gd name="connsiteX5" fmla="*/ 62770 w 257079"/>
                    <a:gd name="connsiteY5" fmla="*/ 68269 h 149993"/>
                    <a:gd name="connsiteX6" fmla="*/ 0 w 257079"/>
                    <a:gd name="connsiteY6" fmla="*/ 68269 h 149993"/>
                    <a:gd name="connsiteX7" fmla="*/ 158181 w 257079"/>
                    <a:gd name="connsiteY7" fmla="*/ 11350 h 149993"/>
                    <a:gd name="connsiteX8" fmla="*/ 222409 w 257079"/>
                    <a:gd name="connsiteY8" fmla="*/ 88272 h 149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079" h="149993">
                      <a:moveTo>
                        <a:pt x="257080" y="88272"/>
                      </a:moveTo>
                      <a:lnTo>
                        <a:pt x="195358" y="149994"/>
                      </a:lnTo>
                      <a:lnTo>
                        <a:pt x="133541" y="88272"/>
                      </a:lnTo>
                      <a:lnTo>
                        <a:pt x="168021" y="88272"/>
                      </a:lnTo>
                      <a:cubicBezTo>
                        <a:pt x="156358" y="65553"/>
                        <a:pt x="132979" y="51254"/>
                        <a:pt x="107442" y="51220"/>
                      </a:cubicBezTo>
                      <a:cubicBezTo>
                        <a:pt x="90966" y="51238"/>
                        <a:pt x="75068" y="57305"/>
                        <a:pt x="62770" y="68269"/>
                      </a:cubicBezTo>
                      <a:lnTo>
                        <a:pt x="0" y="68269"/>
                      </a:lnTo>
                      <a:cubicBezTo>
                        <a:pt x="27963" y="8870"/>
                        <a:pt x="98783" y="-16613"/>
                        <a:pt x="158181" y="11350"/>
                      </a:cubicBezTo>
                      <a:cubicBezTo>
                        <a:pt x="189880" y="26273"/>
                        <a:pt x="213382" y="54419"/>
                        <a:pt x="222409" y="88272"/>
                      </a:cubicBezTo>
                      <a:close/>
                    </a:path>
                  </a:pathLst>
                </a:custGeom>
                <a:solidFill>
                  <a:srgbClr val="FB8113"/>
                </a:solidFill>
                <a:ln w="9525" cap="flat">
                  <a:noFill/>
                  <a:prstDash val="solid"/>
                  <a:miter/>
                </a:ln>
              </p:spPr>
              <p:txBody>
                <a:bodyPr rtlCol="0" anchor="ctr"/>
                <a:lstStyle/>
                <a:p>
                  <a:endParaRPr lang="en-GB"/>
                </a:p>
              </p:txBody>
            </p:sp>
            <p:sp>
              <p:nvSpPr>
                <p:cNvPr id="60" name="Freeform: Shape 59">
                  <a:extLst>
                    <a:ext uri="{FF2B5EF4-FFF2-40B4-BE49-F238E27FC236}">
                      <a16:creationId xmlns:a16="http://schemas.microsoft.com/office/drawing/2014/main" id="{9A645497-276C-4794-ACB9-904DFEE340BB}"/>
                    </a:ext>
                  </a:extLst>
                </p:cNvPr>
                <p:cNvSpPr/>
                <p:nvPr/>
              </p:nvSpPr>
              <p:spPr>
                <a:xfrm>
                  <a:off x="8427855" y="1584733"/>
                  <a:ext cx="257079" cy="150019"/>
                </a:xfrm>
                <a:custGeom>
                  <a:avLst/>
                  <a:gdLst>
                    <a:gd name="connsiteX0" fmla="*/ 0 w 257079"/>
                    <a:gd name="connsiteY0" fmla="*/ 61722 h 150019"/>
                    <a:gd name="connsiteX1" fmla="*/ 61817 w 257079"/>
                    <a:gd name="connsiteY1" fmla="*/ 0 h 150019"/>
                    <a:gd name="connsiteX2" fmla="*/ 123539 w 257079"/>
                    <a:gd name="connsiteY2" fmla="*/ 61722 h 150019"/>
                    <a:gd name="connsiteX3" fmla="*/ 88773 w 257079"/>
                    <a:gd name="connsiteY3" fmla="*/ 61722 h 150019"/>
                    <a:gd name="connsiteX4" fmla="*/ 149257 w 257079"/>
                    <a:gd name="connsiteY4" fmla="*/ 98774 h 150019"/>
                    <a:gd name="connsiteX5" fmla="*/ 194024 w 257079"/>
                    <a:gd name="connsiteY5" fmla="*/ 81725 h 150019"/>
                    <a:gd name="connsiteX6" fmla="*/ 257080 w 257079"/>
                    <a:gd name="connsiteY6" fmla="*/ 81725 h 150019"/>
                    <a:gd name="connsiteX7" fmla="*/ 98601 w 257079"/>
                    <a:gd name="connsiteY7" fmla="*/ 138612 h 150019"/>
                    <a:gd name="connsiteX8" fmla="*/ 34385 w 257079"/>
                    <a:gd name="connsiteY8" fmla="*/ 61722 h 150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079" h="150019">
                      <a:moveTo>
                        <a:pt x="0" y="61722"/>
                      </a:moveTo>
                      <a:lnTo>
                        <a:pt x="61817" y="0"/>
                      </a:lnTo>
                      <a:lnTo>
                        <a:pt x="123539" y="61722"/>
                      </a:lnTo>
                      <a:lnTo>
                        <a:pt x="88773" y="61722"/>
                      </a:lnTo>
                      <a:cubicBezTo>
                        <a:pt x="100404" y="84426"/>
                        <a:pt x="123747" y="98726"/>
                        <a:pt x="149257" y="98774"/>
                      </a:cubicBezTo>
                      <a:cubicBezTo>
                        <a:pt x="165765" y="98770"/>
                        <a:pt x="181696" y="92703"/>
                        <a:pt x="194024" y="81725"/>
                      </a:cubicBezTo>
                      <a:lnTo>
                        <a:pt x="257080" y="81725"/>
                      </a:lnTo>
                      <a:cubicBezTo>
                        <a:pt x="229026" y="141196"/>
                        <a:pt x="158072" y="166666"/>
                        <a:pt x="98601" y="138612"/>
                      </a:cubicBezTo>
                      <a:cubicBezTo>
                        <a:pt x="66930" y="123672"/>
                        <a:pt x="43442" y="95548"/>
                        <a:pt x="34385" y="61722"/>
                      </a:cubicBezTo>
                      <a:close/>
                    </a:path>
                  </a:pathLst>
                </a:custGeom>
                <a:solidFill>
                  <a:schemeClr val="bg1"/>
                </a:solidFill>
                <a:ln w="9525" cap="flat">
                  <a:noFill/>
                  <a:prstDash val="solid"/>
                  <a:miter/>
                </a:ln>
              </p:spPr>
              <p:txBody>
                <a:bodyPr rtlCol="0" anchor="ctr"/>
                <a:lstStyle/>
                <a:p>
                  <a:endParaRPr lang="en-GB"/>
                </a:p>
              </p:txBody>
            </p:sp>
            <p:sp>
              <p:nvSpPr>
                <p:cNvPr id="61" name="Freeform: Shape 60">
                  <a:extLst>
                    <a:ext uri="{FF2B5EF4-FFF2-40B4-BE49-F238E27FC236}">
                      <a16:creationId xmlns:a16="http://schemas.microsoft.com/office/drawing/2014/main" id="{EAA4F9FD-5D6C-4A9C-8327-52DA812E7AFE}"/>
                    </a:ext>
                  </a:extLst>
                </p:cNvPr>
                <p:cNvSpPr/>
                <p:nvPr/>
              </p:nvSpPr>
              <p:spPr>
                <a:xfrm>
                  <a:off x="8140816" y="1306161"/>
                  <a:ext cx="876161" cy="533270"/>
                </a:xfrm>
                <a:custGeom>
                  <a:avLst/>
                  <a:gdLst>
                    <a:gd name="connsiteX0" fmla="*/ 730714 w 876161"/>
                    <a:gd name="connsiteY0" fmla="*/ 533271 h 533270"/>
                    <a:gd name="connsiteX1" fmla="*/ 876119 w 876161"/>
                    <a:gd name="connsiteY1" fmla="*/ 380816 h 533270"/>
                    <a:gd name="connsiteX2" fmla="*/ 748812 w 876161"/>
                    <a:gd name="connsiteY2" fmla="*/ 236948 h 533270"/>
                    <a:gd name="connsiteX3" fmla="*/ 677565 w 876161"/>
                    <a:gd name="connsiteY3" fmla="*/ 120743 h 533270"/>
                    <a:gd name="connsiteX4" fmla="*/ 541643 w 876161"/>
                    <a:gd name="connsiteY4" fmla="*/ 92168 h 533270"/>
                    <a:gd name="connsiteX5" fmla="*/ 325044 w 876161"/>
                    <a:gd name="connsiteY5" fmla="*/ 5586 h 533270"/>
                    <a:gd name="connsiteX6" fmla="*/ 171311 w 876161"/>
                    <a:gd name="connsiteY6" fmla="*/ 177036 h 533270"/>
                    <a:gd name="connsiteX7" fmla="*/ 34532 w 876161"/>
                    <a:gd name="connsiteY7" fmla="*/ 247997 h 533270"/>
                    <a:gd name="connsiteX8" fmla="*/ 16244 w 876161"/>
                    <a:gd name="connsiteY8" fmla="*/ 430496 h 533270"/>
                    <a:gd name="connsiteX9" fmla="*/ 166167 w 876161"/>
                    <a:gd name="connsiteY9" fmla="*/ 532223 h 533270"/>
                    <a:gd name="connsiteX10" fmla="*/ 168739 w 876161"/>
                    <a:gd name="connsiteY10" fmla="*/ 473073 h 533270"/>
                    <a:gd name="connsiteX11" fmla="*/ 69012 w 876161"/>
                    <a:gd name="connsiteY11" fmla="*/ 405350 h 533270"/>
                    <a:gd name="connsiteX12" fmla="*/ 81109 w 876161"/>
                    <a:gd name="connsiteY12" fmla="*/ 283716 h 533270"/>
                    <a:gd name="connsiteX13" fmla="*/ 193123 w 876161"/>
                    <a:gd name="connsiteY13" fmla="*/ 237996 h 533270"/>
                    <a:gd name="connsiteX14" fmla="*/ 226937 w 876161"/>
                    <a:gd name="connsiteY14" fmla="*/ 243615 h 533270"/>
                    <a:gd name="connsiteX15" fmla="*/ 226937 w 876161"/>
                    <a:gd name="connsiteY15" fmla="*/ 206277 h 533270"/>
                    <a:gd name="connsiteX16" fmla="*/ 338475 w 876161"/>
                    <a:gd name="connsiteY16" fmla="*/ 63402 h 533270"/>
                    <a:gd name="connsiteX17" fmla="*/ 501924 w 876161"/>
                    <a:gd name="connsiteY17" fmla="*/ 139602 h 533270"/>
                    <a:gd name="connsiteX18" fmla="*/ 513449 w 876161"/>
                    <a:gd name="connsiteY18" fmla="*/ 162558 h 533270"/>
                    <a:gd name="connsiteX19" fmla="*/ 537357 w 876161"/>
                    <a:gd name="connsiteY19" fmla="*/ 154080 h 533270"/>
                    <a:gd name="connsiteX20" fmla="*/ 643751 w 876161"/>
                    <a:gd name="connsiteY20" fmla="*/ 168939 h 533270"/>
                    <a:gd name="connsiteX21" fmla="*/ 692805 w 876161"/>
                    <a:gd name="connsiteY21" fmla="*/ 265428 h 533270"/>
                    <a:gd name="connsiteX22" fmla="*/ 692805 w 876161"/>
                    <a:gd name="connsiteY22" fmla="*/ 295146 h 533270"/>
                    <a:gd name="connsiteX23" fmla="*/ 731667 w 876161"/>
                    <a:gd name="connsiteY23" fmla="*/ 295146 h 533270"/>
                    <a:gd name="connsiteX24" fmla="*/ 817688 w 876161"/>
                    <a:gd name="connsiteY24" fmla="*/ 387878 h 533270"/>
                    <a:gd name="connsiteX25" fmla="*/ 730714 w 876161"/>
                    <a:gd name="connsiteY25" fmla="*/ 473930 h 533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76161" h="533270">
                      <a:moveTo>
                        <a:pt x="730714" y="533271"/>
                      </a:moveTo>
                      <a:cubicBezTo>
                        <a:pt x="812965" y="531324"/>
                        <a:pt x="878065" y="463068"/>
                        <a:pt x="876119" y="380816"/>
                      </a:cubicBezTo>
                      <a:cubicBezTo>
                        <a:pt x="874401" y="308249"/>
                        <a:pt x="820631" y="247483"/>
                        <a:pt x="748812" y="236948"/>
                      </a:cubicBezTo>
                      <a:cubicBezTo>
                        <a:pt x="741222" y="190368"/>
                        <a:pt x="715635" y="148635"/>
                        <a:pt x="677565" y="120743"/>
                      </a:cubicBezTo>
                      <a:cubicBezTo>
                        <a:pt x="638164" y="92820"/>
                        <a:pt x="588953" y="82474"/>
                        <a:pt x="541643" y="92168"/>
                      </a:cubicBezTo>
                      <a:cubicBezTo>
                        <a:pt x="495099" y="20307"/>
                        <a:pt x="408299" y="-14390"/>
                        <a:pt x="325044" y="5586"/>
                      </a:cubicBezTo>
                      <a:cubicBezTo>
                        <a:pt x="243901" y="26482"/>
                        <a:pt x="183269" y="94102"/>
                        <a:pt x="171311" y="177036"/>
                      </a:cubicBezTo>
                      <a:cubicBezTo>
                        <a:pt x="117255" y="178487"/>
                        <a:pt x="66847" y="204639"/>
                        <a:pt x="34532" y="247997"/>
                      </a:cubicBezTo>
                      <a:cubicBezTo>
                        <a:pt x="-3757" y="301184"/>
                        <a:pt x="-10730" y="370768"/>
                        <a:pt x="16244" y="430496"/>
                      </a:cubicBezTo>
                      <a:cubicBezTo>
                        <a:pt x="43740" y="489368"/>
                        <a:pt x="101301" y="528425"/>
                        <a:pt x="166167" y="532223"/>
                      </a:cubicBezTo>
                      <a:close/>
                      <a:moveTo>
                        <a:pt x="168739" y="473073"/>
                      </a:moveTo>
                      <a:cubicBezTo>
                        <a:pt x="125640" y="470358"/>
                        <a:pt x="87430" y="444411"/>
                        <a:pt x="69012" y="405350"/>
                      </a:cubicBezTo>
                      <a:cubicBezTo>
                        <a:pt x="51141" y="365536"/>
                        <a:pt x="55747" y="319230"/>
                        <a:pt x="81109" y="283716"/>
                      </a:cubicBezTo>
                      <a:cubicBezTo>
                        <a:pt x="107040" y="248831"/>
                        <a:pt x="150188" y="231220"/>
                        <a:pt x="193123" y="237996"/>
                      </a:cubicBezTo>
                      <a:lnTo>
                        <a:pt x="226937" y="243615"/>
                      </a:lnTo>
                      <a:lnTo>
                        <a:pt x="226937" y="206277"/>
                      </a:lnTo>
                      <a:cubicBezTo>
                        <a:pt x="227267" y="138818"/>
                        <a:pt x="273112" y="80093"/>
                        <a:pt x="338475" y="63402"/>
                      </a:cubicBezTo>
                      <a:cubicBezTo>
                        <a:pt x="404060" y="47589"/>
                        <a:pt x="471869" y="79201"/>
                        <a:pt x="501924" y="139602"/>
                      </a:cubicBezTo>
                      <a:lnTo>
                        <a:pt x="513449" y="162558"/>
                      </a:lnTo>
                      <a:lnTo>
                        <a:pt x="537357" y="154080"/>
                      </a:lnTo>
                      <a:cubicBezTo>
                        <a:pt x="573128" y="141442"/>
                        <a:pt x="612811" y="146984"/>
                        <a:pt x="643751" y="168939"/>
                      </a:cubicBezTo>
                      <a:cubicBezTo>
                        <a:pt x="674513" y="191474"/>
                        <a:pt x="692725" y="227295"/>
                        <a:pt x="692805" y="265428"/>
                      </a:cubicBezTo>
                      <a:lnTo>
                        <a:pt x="692805" y="295146"/>
                      </a:lnTo>
                      <a:lnTo>
                        <a:pt x="731667" y="295146"/>
                      </a:lnTo>
                      <a:cubicBezTo>
                        <a:pt x="781028" y="296999"/>
                        <a:pt x="819542" y="338517"/>
                        <a:pt x="817688" y="387878"/>
                      </a:cubicBezTo>
                      <a:cubicBezTo>
                        <a:pt x="815919" y="435006"/>
                        <a:pt x="777859" y="472663"/>
                        <a:pt x="730714" y="473930"/>
                      </a:cubicBezTo>
                      <a:close/>
                    </a:path>
                  </a:pathLst>
                </a:custGeom>
                <a:solidFill>
                  <a:schemeClr val="bg1"/>
                </a:solidFill>
                <a:ln w="9525" cap="flat">
                  <a:noFill/>
                  <a:prstDash val="solid"/>
                  <a:miter/>
                </a:ln>
              </p:spPr>
              <p:txBody>
                <a:bodyPr rtlCol="0" anchor="ctr"/>
                <a:lstStyle/>
                <a:p>
                  <a:endParaRPr lang="en-GB"/>
                </a:p>
              </p:txBody>
            </p:sp>
          </p:grpSp>
        </p:grpSp>
      </p:grpSp>
      <p:grpSp>
        <p:nvGrpSpPr>
          <p:cNvPr id="38" name="Learn what's required"/>
          <p:cNvGrpSpPr/>
          <p:nvPr/>
        </p:nvGrpSpPr>
        <p:grpSpPr>
          <a:xfrm>
            <a:off x="727243" y="1191599"/>
            <a:ext cx="5220001" cy="2520000"/>
            <a:chOff x="486031" y="2989575"/>
            <a:chExt cx="3881438" cy="2372694"/>
          </a:xfrm>
        </p:grpSpPr>
        <p:sp>
          <p:nvSpPr>
            <p:cNvPr id="30" name="Rectangle 14"/>
            <p:cNvSpPr>
              <a:spLocks noChangeArrowheads="1"/>
            </p:cNvSpPr>
            <p:nvPr/>
          </p:nvSpPr>
          <p:spPr bwMode="auto">
            <a:xfrm>
              <a:off x="486031" y="2989575"/>
              <a:ext cx="3881438" cy="2372694"/>
            </a:xfrm>
            <a:prstGeom prst="rect">
              <a:avLst/>
            </a:prstGeom>
            <a:solidFill>
              <a:schemeClr val="bg1"/>
            </a:solidFill>
            <a:ln w="28575" algn="ctr">
              <a:solidFill>
                <a:srgbClr val="FB8113"/>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34" name="TextBox 33"/>
            <p:cNvSpPr txBox="1"/>
            <p:nvPr/>
          </p:nvSpPr>
          <p:spPr>
            <a:xfrm>
              <a:off x="486031" y="3016685"/>
              <a:ext cx="3881438" cy="2199632"/>
            </a:xfrm>
            <a:prstGeom prst="rect">
              <a:avLst/>
            </a:prstGeom>
            <a:noFill/>
          </p:spPr>
          <p:txBody>
            <a:bodyPr wrap="square" lIns="360000" tIns="180000" rIns="360000" rtlCol="0">
              <a:spAutoFit/>
            </a:bodyPr>
            <a:lstStyle/>
            <a:p>
              <a:pPr algn="ctr">
                <a:spcBef>
                  <a:spcPts val="600"/>
                </a:spcBef>
                <a:spcAft>
                  <a:spcPts val="600"/>
                </a:spcAft>
              </a:pPr>
              <a:r>
                <a:rPr lang="en-GB" sz="2800" b="1">
                  <a:solidFill>
                    <a:srgbClr val="FB8113"/>
                  </a:solidFill>
                  <a:latin typeface="Trebuchet MS" panose="020B0603020202020204" pitchFamily="34" charset="0"/>
                </a:rPr>
                <a:t>Learn what’s required</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Funding body and University requirements</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Security for sensitive data</a:t>
              </a:r>
            </a:p>
            <a:p>
              <a:pPr marL="180000" indent="-180000">
                <a:buFont typeface="Arial" panose="020B0604020202020204" pitchFamily="34" charset="0"/>
                <a:buChar char="•"/>
              </a:pPr>
              <a:r>
                <a:rPr lang="en-GB" sz="2500">
                  <a:solidFill>
                    <a:schemeClr val="accent5">
                      <a:lumMod val="50000"/>
                    </a:schemeClr>
                  </a:solidFill>
                  <a:latin typeface="Trebuchet MS" panose="020B0603020202020204" pitchFamily="34" charset="0"/>
                </a:rPr>
                <a:t>GDPR and personal data</a:t>
              </a:r>
            </a:p>
          </p:txBody>
        </p:sp>
      </p:grpSp>
      <p:grpSp>
        <p:nvGrpSpPr>
          <p:cNvPr id="9" name="What's required image">
            <a:extLst>
              <a:ext uri="{FF2B5EF4-FFF2-40B4-BE49-F238E27FC236}">
                <a16:creationId xmlns:a16="http://schemas.microsoft.com/office/drawing/2014/main" id="{1EE7FFB7-EB3E-4674-9DF9-5E98A0059680}"/>
              </a:ext>
            </a:extLst>
          </p:cNvPr>
          <p:cNvGrpSpPr/>
          <p:nvPr/>
        </p:nvGrpSpPr>
        <p:grpSpPr>
          <a:xfrm>
            <a:off x="727245" y="1192549"/>
            <a:ext cx="5220000" cy="2520000"/>
            <a:chOff x="727245" y="1192549"/>
            <a:chExt cx="5220000" cy="2520000"/>
          </a:xfrm>
        </p:grpSpPr>
        <p:sp>
          <p:nvSpPr>
            <p:cNvPr id="19" name="Rectangle 25"/>
            <p:cNvSpPr>
              <a:spLocks noChangeArrowheads="1"/>
            </p:cNvSpPr>
            <p:nvPr/>
          </p:nvSpPr>
          <p:spPr bwMode="auto">
            <a:xfrm>
              <a:off x="727245" y="1192549"/>
              <a:ext cx="5220000" cy="2520000"/>
            </a:xfrm>
            <a:prstGeom prst="rect">
              <a:avLst/>
            </a:prstGeom>
            <a:solidFill>
              <a:srgbClr val="002147"/>
            </a:solidFill>
            <a:ln w="28575" algn="ctr">
              <a:solidFill>
                <a:srgbClr val="FB8113"/>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43" name="TextBox 42">
              <a:extLst>
                <a:ext uri="{FF2B5EF4-FFF2-40B4-BE49-F238E27FC236}">
                  <a16:creationId xmlns:a16="http://schemas.microsoft.com/office/drawing/2014/main" id="{07EBBA63-5335-444A-88C7-DE39EC5762F0}"/>
                </a:ext>
              </a:extLst>
            </p:cNvPr>
            <p:cNvSpPr txBox="1"/>
            <p:nvPr/>
          </p:nvSpPr>
          <p:spPr>
            <a:xfrm>
              <a:off x="755067" y="1220400"/>
              <a:ext cx="5164356" cy="658811"/>
            </a:xfrm>
            <a:prstGeom prst="rect">
              <a:avLst/>
            </a:prstGeom>
            <a:solidFill>
              <a:srgbClr val="002147"/>
            </a:solidFill>
          </p:spPr>
          <p:txBody>
            <a:bodyPr wrap="square" lIns="180000" tIns="180000" rIns="180000" rtlCol="0">
              <a:spAutoFit/>
            </a:bodyPr>
            <a:lstStyle/>
            <a:p>
              <a:pPr algn="ctr">
                <a:spcBef>
                  <a:spcPts val="600"/>
                </a:spcBef>
                <a:spcAft>
                  <a:spcPts val="600"/>
                </a:spcAft>
              </a:pPr>
              <a:r>
                <a:rPr lang="en-GB" sz="2800" b="1">
                  <a:solidFill>
                    <a:schemeClr val="bg1"/>
                  </a:solidFill>
                  <a:latin typeface="Trebuchet MS" panose="020B0603020202020204" pitchFamily="34" charset="0"/>
                </a:rPr>
                <a:t>Learn what’s required</a:t>
              </a:r>
            </a:p>
          </p:txBody>
        </p:sp>
        <p:pic>
          <p:nvPicPr>
            <p:cNvPr id="68" name="Picture 67" descr="Logo, icon&#10;&#10;Description automatically generated">
              <a:extLst>
                <a:ext uri="{FF2B5EF4-FFF2-40B4-BE49-F238E27FC236}">
                  <a16:creationId xmlns:a16="http://schemas.microsoft.com/office/drawing/2014/main" id="{C3CC6CBD-69DA-4B1E-8EB6-2E8D874F642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29593" y="1769466"/>
              <a:ext cx="2815304" cy="1858611"/>
            </a:xfrm>
            <a:prstGeom prst="rect">
              <a:avLst/>
            </a:prstGeom>
          </p:spPr>
        </p:pic>
      </p:grpSp>
      <p:sp>
        <p:nvSpPr>
          <p:cNvPr id="8" name="Title 1"/>
          <p:cNvSpPr txBox="1">
            <a:spLocks/>
          </p:cNvSpPr>
          <p:nvPr/>
        </p:nvSpPr>
        <p:spPr>
          <a:xfrm>
            <a:off x="727245" y="345005"/>
            <a:ext cx="10732389" cy="65076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altLang="en-US" sz="3800" b="1">
                <a:solidFill>
                  <a:srgbClr val="002147"/>
                </a:solidFill>
                <a:latin typeface="Trebuchet MS" panose="020B0603020202020204" pitchFamily="34" charset="0"/>
              </a:rPr>
              <a:t>How will you take care of your research data?</a:t>
            </a:r>
          </a:p>
        </p:txBody>
      </p:sp>
    </p:spTree>
    <p:extLst>
      <p:ext uri="{BB962C8B-B14F-4D97-AF65-F5344CB8AC3E}">
        <p14:creationId xmlns:p14="http://schemas.microsoft.com/office/powerpoint/2010/main" val="122300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nodeType="clickEffect">
                                  <p:stCondLst>
                                    <p:cond delay="0"/>
                                  </p:stCondLst>
                                  <p:childTnLst>
                                    <p:anim calcmode="lin" valueType="num">
                                      <p:cBhvr>
                                        <p:cTn id="6" dur="250"/>
                                        <p:tgtEl>
                                          <p:spTgt spid="9"/>
                                        </p:tgtEl>
                                        <p:attrNameLst>
                                          <p:attrName>ppt_w</p:attrName>
                                        </p:attrNameLst>
                                      </p:cBhvr>
                                      <p:tavLst>
                                        <p:tav tm="0">
                                          <p:val>
                                            <p:strVal val="ppt_w"/>
                                          </p:val>
                                        </p:tav>
                                        <p:tav tm="100000">
                                          <p:val>
                                            <p:fltVal val="0"/>
                                          </p:val>
                                        </p:tav>
                                      </p:tavLst>
                                    </p:anim>
                                    <p:anim calcmode="lin" valueType="num">
                                      <p:cBhvr>
                                        <p:cTn id="7" dur="250"/>
                                        <p:tgtEl>
                                          <p:spTgt spid="9"/>
                                        </p:tgtEl>
                                        <p:attrNameLst>
                                          <p:attrName>ppt_h</p:attrName>
                                        </p:attrNameLst>
                                      </p:cBhvr>
                                      <p:tavLst>
                                        <p:tav tm="0">
                                          <p:val>
                                            <p:strVal val="ppt_h"/>
                                          </p:val>
                                        </p:tav>
                                        <p:tav tm="100000">
                                          <p:val>
                                            <p:strVal val="ppt_h"/>
                                          </p:val>
                                        </p:tav>
                                      </p:tavLst>
                                    </p:anim>
                                    <p:set>
                                      <p:cBhvr>
                                        <p:cTn id="8" dur="1" fill="hold">
                                          <p:stCondLst>
                                            <p:cond delay="249"/>
                                          </p:stCondLst>
                                        </p:cTn>
                                        <p:tgtEl>
                                          <p:spTgt spid="9"/>
                                        </p:tgtEl>
                                        <p:attrNameLst>
                                          <p:attrName>style.visibility</p:attrName>
                                        </p:attrNameLst>
                                      </p:cBhvr>
                                      <p:to>
                                        <p:strVal val="hidden"/>
                                      </p:to>
                                    </p:set>
                                  </p:childTnLst>
                                </p:cTn>
                              </p:par>
                            </p:childTnLst>
                          </p:cTn>
                        </p:par>
                        <p:par>
                          <p:cTn id="9" fill="hold">
                            <p:stCondLst>
                              <p:cond delay="250"/>
                            </p:stCondLst>
                            <p:childTnLst>
                              <p:par>
                                <p:cTn id="10" presetID="17" presetClass="entr" presetSubtype="10" fill="hold"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250" fill="hold"/>
                                        <p:tgtEl>
                                          <p:spTgt spid="38"/>
                                        </p:tgtEl>
                                        <p:attrNameLst>
                                          <p:attrName>ppt_w</p:attrName>
                                        </p:attrNameLst>
                                      </p:cBhvr>
                                      <p:tavLst>
                                        <p:tav tm="0">
                                          <p:val>
                                            <p:fltVal val="0"/>
                                          </p:val>
                                        </p:tav>
                                        <p:tav tm="100000">
                                          <p:val>
                                            <p:strVal val="#ppt_w"/>
                                          </p:val>
                                        </p:tav>
                                      </p:tavLst>
                                    </p:anim>
                                    <p:anim calcmode="lin" valueType="num">
                                      <p:cBhvr>
                                        <p:cTn id="13" dur="25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xit" presetSubtype="10" fill="hold" nodeType="clickEffect">
                                  <p:stCondLst>
                                    <p:cond delay="0"/>
                                  </p:stCondLst>
                                  <p:childTnLst>
                                    <p:anim calcmode="lin" valueType="num">
                                      <p:cBhvr>
                                        <p:cTn id="17" dur="250"/>
                                        <p:tgtEl>
                                          <p:spTgt spid="6"/>
                                        </p:tgtEl>
                                        <p:attrNameLst>
                                          <p:attrName>ppt_w</p:attrName>
                                        </p:attrNameLst>
                                      </p:cBhvr>
                                      <p:tavLst>
                                        <p:tav tm="0">
                                          <p:val>
                                            <p:strVal val="ppt_w"/>
                                          </p:val>
                                        </p:tav>
                                        <p:tav tm="100000">
                                          <p:val>
                                            <p:fltVal val="0"/>
                                          </p:val>
                                        </p:tav>
                                      </p:tavLst>
                                    </p:anim>
                                    <p:anim calcmode="lin" valueType="num">
                                      <p:cBhvr>
                                        <p:cTn id="18" dur="250"/>
                                        <p:tgtEl>
                                          <p:spTgt spid="6"/>
                                        </p:tgtEl>
                                        <p:attrNameLst>
                                          <p:attrName>ppt_h</p:attrName>
                                        </p:attrNameLst>
                                      </p:cBhvr>
                                      <p:tavLst>
                                        <p:tav tm="0">
                                          <p:val>
                                            <p:strVal val="ppt_h"/>
                                          </p:val>
                                        </p:tav>
                                        <p:tav tm="100000">
                                          <p:val>
                                            <p:strVal val="ppt_h"/>
                                          </p:val>
                                        </p:tav>
                                      </p:tavLst>
                                    </p:anim>
                                    <p:set>
                                      <p:cBhvr>
                                        <p:cTn id="19" dur="1" fill="hold">
                                          <p:stCondLst>
                                            <p:cond delay="249"/>
                                          </p:stCondLst>
                                        </p:cTn>
                                        <p:tgtEl>
                                          <p:spTgt spid="6"/>
                                        </p:tgtEl>
                                        <p:attrNameLst>
                                          <p:attrName>style.visibility</p:attrName>
                                        </p:attrNameLst>
                                      </p:cBhvr>
                                      <p:to>
                                        <p:strVal val="hidden"/>
                                      </p:to>
                                    </p:set>
                                  </p:childTnLst>
                                </p:cTn>
                              </p:par>
                            </p:childTnLst>
                          </p:cTn>
                        </p:par>
                        <p:par>
                          <p:cTn id="20" fill="hold">
                            <p:stCondLst>
                              <p:cond delay="250"/>
                            </p:stCondLst>
                            <p:childTnLst>
                              <p:par>
                                <p:cTn id="21" presetID="17" presetClass="entr" presetSubtype="10"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250" fill="hold"/>
                                        <p:tgtEl>
                                          <p:spTgt spid="50"/>
                                        </p:tgtEl>
                                        <p:attrNameLst>
                                          <p:attrName>ppt_w</p:attrName>
                                        </p:attrNameLst>
                                      </p:cBhvr>
                                      <p:tavLst>
                                        <p:tav tm="0">
                                          <p:val>
                                            <p:fltVal val="0"/>
                                          </p:val>
                                        </p:tav>
                                        <p:tav tm="100000">
                                          <p:val>
                                            <p:strVal val="#ppt_w"/>
                                          </p:val>
                                        </p:tav>
                                      </p:tavLst>
                                    </p:anim>
                                    <p:anim calcmode="lin" valueType="num">
                                      <p:cBhvr>
                                        <p:cTn id="24" dur="250" fill="hold"/>
                                        <p:tgtEl>
                                          <p:spTgt spid="50"/>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xit" presetSubtype="10" fill="hold" nodeType="clickEffect">
                                  <p:stCondLst>
                                    <p:cond delay="0"/>
                                  </p:stCondLst>
                                  <p:childTnLst>
                                    <p:anim calcmode="lin" valueType="num">
                                      <p:cBhvr>
                                        <p:cTn id="28" dur="250"/>
                                        <p:tgtEl>
                                          <p:spTgt spid="18"/>
                                        </p:tgtEl>
                                        <p:attrNameLst>
                                          <p:attrName>ppt_w</p:attrName>
                                        </p:attrNameLst>
                                      </p:cBhvr>
                                      <p:tavLst>
                                        <p:tav tm="0">
                                          <p:val>
                                            <p:strVal val="ppt_w"/>
                                          </p:val>
                                        </p:tav>
                                        <p:tav tm="100000">
                                          <p:val>
                                            <p:fltVal val="0"/>
                                          </p:val>
                                        </p:tav>
                                      </p:tavLst>
                                    </p:anim>
                                    <p:anim calcmode="lin" valueType="num">
                                      <p:cBhvr>
                                        <p:cTn id="29" dur="250"/>
                                        <p:tgtEl>
                                          <p:spTgt spid="18"/>
                                        </p:tgtEl>
                                        <p:attrNameLst>
                                          <p:attrName>ppt_h</p:attrName>
                                        </p:attrNameLst>
                                      </p:cBhvr>
                                      <p:tavLst>
                                        <p:tav tm="0">
                                          <p:val>
                                            <p:strVal val="ppt_h"/>
                                          </p:val>
                                        </p:tav>
                                        <p:tav tm="100000">
                                          <p:val>
                                            <p:strVal val="ppt_h"/>
                                          </p:val>
                                        </p:tav>
                                      </p:tavLst>
                                    </p:anim>
                                    <p:set>
                                      <p:cBhvr>
                                        <p:cTn id="30" dur="1" fill="hold">
                                          <p:stCondLst>
                                            <p:cond delay="249"/>
                                          </p:stCondLst>
                                        </p:cTn>
                                        <p:tgtEl>
                                          <p:spTgt spid="18"/>
                                        </p:tgtEl>
                                        <p:attrNameLst>
                                          <p:attrName>style.visibility</p:attrName>
                                        </p:attrNameLst>
                                      </p:cBhvr>
                                      <p:to>
                                        <p:strVal val="hidden"/>
                                      </p:to>
                                    </p:set>
                                  </p:childTnLst>
                                </p:cTn>
                              </p:par>
                            </p:childTnLst>
                          </p:cTn>
                        </p:par>
                        <p:par>
                          <p:cTn id="31" fill="hold">
                            <p:stCondLst>
                              <p:cond delay="250"/>
                            </p:stCondLst>
                            <p:childTnLst>
                              <p:par>
                                <p:cTn id="32" presetID="17" presetClass="entr" presetSubtype="10"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p:cTn id="34" dur="250" fill="hold"/>
                                        <p:tgtEl>
                                          <p:spTgt spid="36"/>
                                        </p:tgtEl>
                                        <p:attrNameLst>
                                          <p:attrName>ppt_w</p:attrName>
                                        </p:attrNameLst>
                                      </p:cBhvr>
                                      <p:tavLst>
                                        <p:tav tm="0">
                                          <p:val>
                                            <p:fltVal val="0"/>
                                          </p:val>
                                        </p:tav>
                                        <p:tav tm="100000">
                                          <p:val>
                                            <p:strVal val="#ppt_w"/>
                                          </p:val>
                                        </p:tav>
                                      </p:tavLst>
                                    </p:anim>
                                    <p:anim calcmode="lin" valueType="num">
                                      <p:cBhvr>
                                        <p:cTn id="35" dur="25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7" presetClass="exit" presetSubtype="10" fill="hold" nodeType="clickEffect">
                                  <p:stCondLst>
                                    <p:cond delay="0"/>
                                  </p:stCondLst>
                                  <p:childTnLst>
                                    <p:anim calcmode="lin" valueType="num">
                                      <p:cBhvr>
                                        <p:cTn id="39" dur="250"/>
                                        <p:tgtEl>
                                          <p:spTgt spid="15"/>
                                        </p:tgtEl>
                                        <p:attrNameLst>
                                          <p:attrName>ppt_w</p:attrName>
                                        </p:attrNameLst>
                                      </p:cBhvr>
                                      <p:tavLst>
                                        <p:tav tm="0">
                                          <p:val>
                                            <p:strVal val="ppt_w"/>
                                          </p:val>
                                        </p:tav>
                                        <p:tav tm="100000">
                                          <p:val>
                                            <p:fltVal val="0"/>
                                          </p:val>
                                        </p:tav>
                                      </p:tavLst>
                                    </p:anim>
                                    <p:anim calcmode="lin" valueType="num">
                                      <p:cBhvr>
                                        <p:cTn id="40" dur="250"/>
                                        <p:tgtEl>
                                          <p:spTgt spid="15"/>
                                        </p:tgtEl>
                                        <p:attrNameLst>
                                          <p:attrName>ppt_h</p:attrName>
                                        </p:attrNameLst>
                                      </p:cBhvr>
                                      <p:tavLst>
                                        <p:tav tm="0">
                                          <p:val>
                                            <p:strVal val="ppt_h"/>
                                          </p:val>
                                        </p:tav>
                                        <p:tav tm="100000">
                                          <p:val>
                                            <p:strVal val="ppt_h"/>
                                          </p:val>
                                        </p:tav>
                                      </p:tavLst>
                                    </p:anim>
                                    <p:set>
                                      <p:cBhvr>
                                        <p:cTn id="41" dur="1" fill="hold">
                                          <p:stCondLst>
                                            <p:cond delay="249"/>
                                          </p:stCondLst>
                                        </p:cTn>
                                        <p:tgtEl>
                                          <p:spTgt spid="15"/>
                                        </p:tgtEl>
                                        <p:attrNameLst>
                                          <p:attrName>style.visibility</p:attrName>
                                        </p:attrNameLst>
                                      </p:cBhvr>
                                      <p:to>
                                        <p:strVal val="hidden"/>
                                      </p:to>
                                    </p:set>
                                  </p:childTnLst>
                                </p:cTn>
                              </p:par>
                            </p:childTnLst>
                          </p:cTn>
                        </p:par>
                        <p:par>
                          <p:cTn id="42" fill="hold">
                            <p:stCondLst>
                              <p:cond delay="250"/>
                            </p:stCondLst>
                            <p:childTnLst>
                              <p:par>
                                <p:cTn id="43" presetID="17" presetClass="entr" presetSubtype="10" fill="hold"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250" fill="hold"/>
                                        <p:tgtEl>
                                          <p:spTgt spid="40"/>
                                        </p:tgtEl>
                                        <p:attrNameLst>
                                          <p:attrName>ppt_w</p:attrName>
                                        </p:attrNameLst>
                                      </p:cBhvr>
                                      <p:tavLst>
                                        <p:tav tm="0">
                                          <p:val>
                                            <p:fltVal val="0"/>
                                          </p:val>
                                        </p:tav>
                                        <p:tav tm="100000">
                                          <p:val>
                                            <p:strVal val="#ppt_w"/>
                                          </p:val>
                                        </p:tav>
                                      </p:tavLst>
                                    </p:anim>
                                    <p:anim calcmode="lin" valueType="num">
                                      <p:cBhvr>
                                        <p:cTn id="46" dur="250" fill="hold"/>
                                        <p:tgtEl>
                                          <p:spTgt spid="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7C2BC"/>
        </a:solidFill>
        <a:effectLst/>
      </p:bgPr>
    </p:bg>
    <p:spTree>
      <p:nvGrpSpPr>
        <p:cNvPr id="1" name=""/>
        <p:cNvGrpSpPr/>
        <p:nvPr/>
      </p:nvGrpSpPr>
      <p:grpSpPr>
        <a:xfrm>
          <a:off x="0" y="0"/>
          <a:ext cx="0" cy="0"/>
          <a:chOff x="0" y="0"/>
          <a:chExt cx="0" cy="0"/>
        </a:xfrm>
      </p:grpSpPr>
      <p:grpSp>
        <p:nvGrpSpPr>
          <p:cNvPr id="20" name="Group 19"/>
          <p:cNvGrpSpPr/>
          <p:nvPr/>
        </p:nvGrpSpPr>
        <p:grpSpPr>
          <a:xfrm>
            <a:off x="1371000" y="1128583"/>
            <a:ext cx="9450000" cy="5407200"/>
            <a:chOff x="1085184" y="1128583"/>
            <a:chExt cx="8316000" cy="5400000"/>
          </a:xfrm>
        </p:grpSpPr>
        <p:sp>
          <p:nvSpPr>
            <p:cNvPr id="5" name="Rectangle 4"/>
            <p:cNvSpPr/>
            <p:nvPr/>
          </p:nvSpPr>
          <p:spPr>
            <a:xfrm>
              <a:off x="1085184" y="1128583"/>
              <a:ext cx="8316000" cy="5400000"/>
            </a:xfrm>
            <a:prstGeom prst="rect">
              <a:avLst/>
            </a:prstGeom>
            <a:solidFill>
              <a:schemeClr val="bg1"/>
            </a:solidFill>
            <a:ln w="57150">
              <a:solidFill>
                <a:srgbClr val="FB81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 name="Group 15"/>
            <p:cNvGrpSpPr/>
            <p:nvPr/>
          </p:nvGrpSpPr>
          <p:grpSpPr>
            <a:xfrm>
              <a:off x="1709867" y="1713762"/>
              <a:ext cx="6398316" cy="1723549"/>
              <a:chOff x="1709867" y="1359530"/>
              <a:chExt cx="6398316" cy="1723549"/>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867" y="1451823"/>
                <a:ext cx="1381006" cy="1557738"/>
              </a:xfrm>
              <a:prstGeom prst="rect">
                <a:avLst/>
              </a:prstGeom>
            </p:spPr>
          </p:pic>
          <p:sp>
            <p:nvSpPr>
              <p:cNvPr id="12" name="TextBox 11"/>
              <p:cNvSpPr txBox="1"/>
              <p:nvPr/>
            </p:nvSpPr>
            <p:spPr>
              <a:xfrm>
                <a:off x="3354951" y="1359530"/>
                <a:ext cx="4753232" cy="1723549"/>
              </a:xfrm>
              <a:prstGeom prst="rect">
                <a:avLst/>
              </a:prstGeom>
              <a:noFill/>
            </p:spPr>
            <p:txBody>
              <a:bodyPr wrap="square" rtlCol="0">
                <a:spAutoFit/>
              </a:bodyPr>
              <a:lstStyle/>
              <a:p>
                <a:r>
                  <a:rPr lang="en-GB" sz="4000" dirty="0">
                    <a:solidFill>
                      <a:srgbClr val="FB8113"/>
                    </a:solidFill>
                  </a:rPr>
                  <a:t>Visit the website</a:t>
                </a:r>
              </a:p>
              <a:p>
                <a:r>
                  <a:rPr lang="en-GB" sz="3600" dirty="0">
                    <a:solidFill>
                      <a:srgbClr val="002248"/>
                    </a:solidFill>
                  </a:rPr>
                  <a:t>Guidance and resources</a:t>
                </a:r>
              </a:p>
              <a:p>
                <a:r>
                  <a:rPr lang="en-GB" sz="3000" dirty="0">
                    <a:solidFill>
                      <a:schemeClr val="accent2">
                        <a:lumMod val="75000"/>
                      </a:schemeClr>
                    </a:solidFill>
                    <a:hlinkClick r:id="rId4"/>
                  </a:rPr>
                  <a:t>https://researchdata.ox.ac.uk</a:t>
                </a:r>
                <a:endParaRPr lang="en-GB" sz="3000" dirty="0">
                  <a:solidFill>
                    <a:schemeClr val="accent2">
                      <a:lumMod val="75000"/>
                    </a:schemeClr>
                  </a:solidFill>
                </a:endParaRPr>
              </a:p>
            </p:txBody>
          </p:sp>
        </p:grpSp>
        <p:grpSp>
          <p:nvGrpSpPr>
            <p:cNvPr id="14" name="Group 13"/>
            <p:cNvGrpSpPr/>
            <p:nvPr/>
          </p:nvGrpSpPr>
          <p:grpSpPr>
            <a:xfrm>
              <a:off x="2572391" y="4208267"/>
              <a:ext cx="6201839" cy="1723549"/>
              <a:chOff x="2597105" y="4562493"/>
              <a:chExt cx="6201839" cy="1723549"/>
            </a:xfrm>
          </p:grpSpPr>
          <p:sp>
            <p:nvSpPr>
              <p:cNvPr id="7" name="TextBox 6"/>
              <p:cNvSpPr txBox="1"/>
              <p:nvPr/>
            </p:nvSpPr>
            <p:spPr>
              <a:xfrm>
                <a:off x="2597105" y="4562493"/>
                <a:ext cx="4548705" cy="1723549"/>
              </a:xfrm>
              <a:prstGeom prst="rect">
                <a:avLst/>
              </a:prstGeom>
              <a:noFill/>
              <a:ln w="57150">
                <a:noFill/>
              </a:ln>
            </p:spPr>
            <p:txBody>
              <a:bodyPr wrap="square" rtlCol="0">
                <a:spAutoFit/>
              </a:bodyPr>
              <a:lstStyle/>
              <a:p>
                <a:pPr algn="r"/>
                <a:r>
                  <a:rPr lang="en-GB" sz="4000" dirty="0">
                    <a:solidFill>
                      <a:srgbClr val="FB8113"/>
                    </a:solidFill>
                  </a:rPr>
                  <a:t>Contact the team</a:t>
                </a:r>
              </a:p>
              <a:p>
                <a:pPr algn="r"/>
                <a:r>
                  <a:rPr lang="en-GB" sz="3600" dirty="0">
                    <a:solidFill>
                      <a:srgbClr val="002248"/>
                    </a:solidFill>
                  </a:rPr>
                  <a:t>Personalised support</a:t>
                </a:r>
              </a:p>
              <a:p>
                <a:pPr algn="r"/>
                <a:r>
                  <a:rPr lang="en-GB" sz="3000" dirty="0">
                    <a:solidFill>
                      <a:schemeClr val="accent2">
                        <a:lumMod val="75000"/>
                      </a:schemeClr>
                    </a:solidFill>
                    <a:hlinkClick r:id="rId5"/>
                  </a:rPr>
                  <a:t>researchdata@ox.ac.uk</a:t>
                </a:r>
                <a:endParaRPr lang="en-GB" sz="4400" kern="0" dirty="0">
                  <a:solidFill>
                    <a:schemeClr val="accent2">
                      <a:lumMod val="75000"/>
                    </a:schemeClr>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7938" y="4653637"/>
                <a:ext cx="1381006" cy="1557738"/>
              </a:xfrm>
              <a:prstGeom prst="rect">
                <a:avLst/>
              </a:prstGeom>
            </p:spPr>
          </p:pic>
        </p:grpSp>
      </p:grpSp>
      <p:pic>
        <p:nvPicPr>
          <p:cNvPr id="4" name="RDO site screenshot"/>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99325" y="1155583"/>
            <a:ext cx="9393351" cy="5353200"/>
          </a:xfrm>
          <a:prstGeom prst="rect">
            <a:avLst/>
          </a:prstGeom>
          <a:ln w="57150">
            <a:solidFill>
              <a:srgbClr val="FB8113"/>
            </a:solidFill>
            <a:miter lim="800000"/>
          </a:ln>
        </p:spPr>
      </p:pic>
      <p:sp>
        <p:nvSpPr>
          <p:cNvPr id="2" name="Title 1"/>
          <p:cNvSpPr txBox="1">
            <a:spLocks/>
          </p:cNvSpPr>
          <p:nvPr/>
        </p:nvSpPr>
        <p:spPr>
          <a:xfrm>
            <a:off x="2209800" y="345005"/>
            <a:ext cx="7772400" cy="650762"/>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altLang="en-US" sz="3800" b="1">
                <a:solidFill>
                  <a:srgbClr val="002147"/>
                </a:solidFill>
                <a:latin typeface="Trebuchet MS" panose="020B0603020202020204" pitchFamily="34" charset="0"/>
              </a:rPr>
              <a:t>Research Data Oxford can help</a:t>
            </a:r>
          </a:p>
        </p:txBody>
      </p:sp>
    </p:spTree>
    <p:extLst>
      <p:ext uri="{BB962C8B-B14F-4D97-AF65-F5344CB8AC3E}">
        <p14:creationId xmlns:p14="http://schemas.microsoft.com/office/powerpoint/2010/main" val="348520317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nodeType="clickEffect">
                                  <p:stCondLst>
                                    <p:cond delay="0"/>
                                  </p:stCondLst>
                                  <p:childTnLst>
                                    <p:anim calcmode="lin" valueType="num">
                                      <p:cBhvr>
                                        <p:cTn id="6" dur="500"/>
                                        <p:tgtEl>
                                          <p:spTgt spid="4"/>
                                        </p:tgtEl>
                                        <p:attrNameLst>
                                          <p:attrName>ppt_w</p:attrName>
                                        </p:attrNameLst>
                                      </p:cBhvr>
                                      <p:tavLst>
                                        <p:tav tm="0">
                                          <p:val>
                                            <p:strVal val="ppt_w"/>
                                          </p:val>
                                        </p:tav>
                                        <p:tav tm="100000">
                                          <p:val>
                                            <p:fltVal val="0"/>
                                          </p:val>
                                        </p:tav>
                                      </p:tavLst>
                                    </p:anim>
                                    <p:anim calcmode="lin" valueType="num">
                                      <p:cBhvr>
                                        <p:cTn id="7" dur="500"/>
                                        <p:tgtEl>
                                          <p:spTgt spid="4"/>
                                        </p:tgtEl>
                                        <p:attrNameLst>
                                          <p:attrName>ppt_h</p:attrName>
                                        </p:attrNameLst>
                                      </p:cBhvr>
                                      <p:tavLst>
                                        <p:tav tm="0">
                                          <p:val>
                                            <p:strVal val="ppt_h"/>
                                          </p:val>
                                        </p:tav>
                                        <p:tav tm="100000">
                                          <p:val>
                                            <p:strVal val="ppt_h"/>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542</Words>
  <Application>Microsoft Office PowerPoint</Application>
  <PresentationFormat>Widescreen</PresentationFormat>
  <Paragraphs>48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Trebuchet MS</vt:lpstr>
      <vt:lpstr>Office Theme</vt:lpstr>
      <vt:lpstr>PowerPoint Presentation</vt:lpstr>
      <vt:lpstr>PowerPoint Presentation</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Meriel Patrick</dc:creator>
  <cp:lastModifiedBy>Meriel Patrick</cp:lastModifiedBy>
  <cp:revision>6</cp:revision>
  <dcterms:created xsi:type="dcterms:W3CDTF">2018-08-29T16:29:44Z</dcterms:created>
  <dcterms:modified xsi:type="dcterms:W3CDTF">2023-10-04T14:03:34Z</dcterms:modified>
</cp:coreProperties>
</file>